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327" r:id="rId3"/>
    <p:sldId id="328" r:id="rId4"/>
    <p:sldId id="257" r:id="rId5"/>
    <p:sldId id="258" r:id="rId6"/>
    <p:sldId id="259" r:id="rId7"/>
    <p:sldId id="260" r:id="rId8"/>
    <p:sldId id="287" r:id="rId9"/>
    <p:sldId id="295" r:id="rId10"/>
    <p:sldId id="297" r:id="rId11"/>
    <p:sldId id="306" r:id="rId12"/>
    <p:sldId id="313" r:id="rId13"/>
    <p:sldId id="325" r:id="rId14"/>
    <p:sldId id="326" r:id="rId1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C0A5DD6-4EF3-43D7-8252-E9FEA5FF9060}">
  <a:tblStyle styleId="{FC0A5DD6-4EF3-43D7-8252-E9FEA5FF9060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C5A2B96F-07D5-403A-A119-BDF6ED359698}" styleName="Table_1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A8F76B33-1909-4BA8-B887-3A21E487BB68}" styleName="Table_2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397F22F6-F249-4454-90E6-8171BDD1A654}" styleName="Table_3"/>
  <a:tblStyle styleId="{4A271AC3-F4F4-43BA-BD2C-3416195947F4}" styleName="Table_4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22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1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55885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Shape 6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31" name="Shape 7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/>
              <a:t>----- Notas de la reunión (4/12/15 11:42) -----</a:t>
            </a:r>
          </a:p>
          <a:p>
            <a:pPr>
              <a:spcBef>
                <a:spcPts val="0"/>
              </a:spcBef>
              <a:buNone/>
            </a:pPr>
            <a:r>
              <a:rPr/>
              <a:t>valorazión componente natural - título????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2" name="Shape 7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/>
              <a:t>----- Notas de la reunión (4/12/15 11:15) -----</a:t>
            </a:r>
          </a:p>
          <a:p>
            <a:pPr>
              <a:spcBef>
                <a:spcPts val="0"/>
              </a:spcBef>
              <a:buNone/>
            </a:pPr>
            <a:r>
              <a:rPr/>
              <a:t>acciones ambientales y culturales para articular enclave seco con SFF</a:t>
            </a:r>
          </a:p>
          <a:p>
            <a:pPr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/>
              <a:t>usar títulos de mapas como diagnóstico de componente natural, cultural...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11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ODC: son los elementos focales que representan y capturan la biodiversidad que queremos conservar. Filtro grueso </a:t>
            </a:r>
            <a:r>
              <a:rPr lang="es-ES" sz="1100" b="0" i="0" u="none" strike="noStrike" cap="none" baseline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filtro fino.</a:t>
            </a:r>
            <a:endParaRPr lang="es-ES" sz="11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b="1" dirty="0"/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0" marR="0" indent="0" algn="l" rtl="0">
              <a:spcBef>
                <a:spcPts val="0"/>
              </a:spcBef>
              <a:defRPr sz="1800" b="0" i="0" u="none" strike="noStrike" cap="none" baseline="0"/>
            </a:lvl2pPr>
            <a:lvl3pPr marL="0" marR="0" indent="0" algn="l" rtl="0">
              <a:spcBef>
                <a:spcPts val="0"/>
              </a:spcBef>
              <a:defRPr sz="1800" b="0" i="0" u="none" strike="noStrike" cap="none" baseline="0"/>
            </a:lvl3pPr>
            <a:lvl4pPr marL="0" marR="0" indent="0" algn="l" rtl="0">
              <a:spcBef>
                <a:spcPts val="0"/>
              </a:spcBef>
              <a:defRPr sz="1800" b="0" i="0" u="none" strike="noStrike" cap="none" baseline="0"/>
            </a:lvl4pPr>
            <a:lvl5pPr marL="0" marR="0" indent="0" algn="l" rtl="0">
              <a:spcBef>
                <a:spcPts val="0"/>
              </a:spcBef>
              <a:defRPr sz="1800" b="0" i="0" u="none" strike="noStrike" cap="none" baseline="0"/>
            </a:lvl5pPr>
            <a:lvl6pPr marL="0" marR="0" indent="0" algn="l" rtl="0">
              <a:spcBef>
                <a:spcPts val="0"/>
              </a:spcBef>
              <a:defRPr sz="1800" b="0" i="0" u="none" strike="noStrike" cap="none" baseline="0"/>
            </a:lvl6pPr>
            <a:lvl7pPr marL="0" marR="0" indent="0" algn="l" rtl="0">
              <a:spcBef>
                <a:spcPts val="0"/>
              </a:spcBef>
              <a:defRPr sz="1800" b="0" i="0" u="none" strike="noStrike" cap="none" baseline="0"/>
            </a:lvl7pPr>
            <a:lvl8pPr marL="0" marR="0" indent="0" algn="l" rtl="0">
              <a:spcBef>
                <a:spcPts val="0"/>
              </a:spcBef>
              <a:defRPr sz="1800" b="0" i="0" u="none" strike="noStrike" cap="none" baseline="0"/>
            </a:lvl8pPr>
            <a:lvl9pPr marL="0" marR="0" indent="0" algn="l" rtl="0">
              <a:spcBef>
                <a:spcPts val="0"/>
              </a:spcBef>
              <a:defRPr sz="1800" b="0" i="0" u="none" strike="noStrike" cap="none" baseline="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s-E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‹Nr.›</a:t>
            </a:fld>
            <a:endParaRPr lang="es-E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y texto vertical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635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698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s-E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‹Nr.›</a:t>
            </a:fld>
            <a:endParaRPr lang="es-E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y texto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635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698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s-E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‹Nr.›</a:t>
            </a:fld>
            <a:endParaRPr lang="es-E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s-E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‹Nr.›</a:t>
            </a:fld>
            <a:endParaRPr lang="es-E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635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698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25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s-E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‹Nr.›</a:t>
            </a:fld>
            <a:endParaRPr lang="es-E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 sz="4000" b="1" cap="none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800">
                <a:solidFill>
                  <a:srgbClr val="888888"/>
                </a:solidFill>
              </a:defRPr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s-E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‹Nr.›</a:t>
            </a:fld>
            <a:endParaRPr lang="es-E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 sz="2400" b="1"/>
            </a:lvl1pPr>
            <a:lvl2pPr marL="457200" indent="0" rtl="0">
              <a:spcBef>
                <a:spcPts val="0"/>
              </a:spcBef>
              <a:buFont typeface="Calibri"/>
              <a:buNone/>
              <a:defRPr sz="2000" b="1"/>
            </a:lvl2pPr>
            <a:lvl3pPr marL="914400" indent="0" rtl="0">
              <a:spcBef>
                <a:spcPts val="0"/>
              </a:spcBef>
              <a:buFont typeface="Calibri"/>
              <a:buNone/>
              <a:defRPr sz="1800" b="1"/>
            </a:lvl3pPr>
            <a:lvl4pPr marL="1371600" indent="0" rtl="0">
              <a:spcBef>
                <a:spcPts val="0"/>
              </a:spcBef>
              <a:buFont typeface="Calibri"/>
              <a:buNone/>
              <a:defRPr sz="1600" b="1"/>
            </a:lvl4pPr>
            <a:lvl5pPr marL="1828800" indent="0" rtl="0">
              <a:spcBef>
                <a:spcPts val="0"/>
              </a:spcBef>
              <a:buFont typeface="Calibri"/>
              <a:buNone/>
              <a:defRPr sz="1600" b="1"/>
            </a:lvl5pPr>
            <a:lvl6pPr marL="2286000" indent="0" rtl="0">
              <a:spcBef>
                <a:spcPts val="0"/>
              </a:spcBef>
              <a:buFont typeface="Calibri"/>
              <a:buNone/>
              <a:defRPr sz="1600" b="1"/>
            </a:lvl6pPr>
            <a:lvl7pPr marL="2743200" indent="0" rtl="0">
              <a:spcBef>
                <a:spcPts val="0"/>
              </a:spcBef>
              <a:buFont typeface="Calibri"/>
              <a:buNone/>
              <a:defRPr sz="1600" b="1"/>
            </a:lvl7pPr>
            <a:lvl8pPr marL="3200400" indent="0" rtl="0">
              <a:spcBef>
                <a:spcPts val="0"/>
              </a:spcBef>
              <a:buFont typeface="Calibri"/>
              <a:buNone/>
              <a:defRPr sz="1600" b="1"/>
            </a:lvl8pPr>
            <a:lvl9pPr marL="3657600" indent="0" rtl="0">
              <a:spcBef>
                <a:spcPts val="0"/>
              </a:spcBef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 sz="2400" b="1"/>
            </a:lvl1pPr>
            <a:lvl2pPr marL="457200" indent="0" rtl="0">
              <a:spcBef>
                <a:spcPts val="0"/>
              </a:spcBef>
              <a:buFont typeface="Calibri"/>
              <a:buNone/>
              <a:defRPr sz="2000" b="1"/>
            </a:lvl2pPr>
            <a:lvl3pPr marL="914400" indent="0" rtl="0">
              <a:spcBef>
                <a:spcPts val="0"/>
              </a:spcBef>
              <a:buFont typeface="Calibri"/>
              <a:buNone/>
              <a:defRPr sz="1800" b="1"/>
            </a:lvl3pPr>
            <a:lvl4pPr marL="1371600" indent="0" rtl="0">
              <a:spcBef>
                <a:spcPts val="0"/>
              </a:spcBef>
              <a:buFont typeface="Calibri"/>
              <a:buNone/>
              <a:defRPr sz="1600" b="1"/>
            </a:lvl4pPr>
            <a:lvl5pPr marL="1828800" indent="0" rtl="0">
              <a:spcBef>
                <a:spcPts val="0"/>
              </a:spcBef>
              <a:buFont typeface="Calibri"/>
              <a:buNone/>
              <a:defRPr sz="1600" b="1"/>
            </a:lvl5pPr>
            <a:lvl6pPr marL="2286000" indent="0" rtl="0">
              <a:spcBef>
                <a:spcPts val="0"/>
              </a:spcBef>
              <a:buFont typeface="Calibri"/>
              <a:buNone/>
              <a:defRPr sz="1600" b="1"/>
            </a:lvl6pPr>
            <a:lvl7pPr marL="2743200" indent="0" rtl="0">
              <a:spcBef>
                <a:spcPts val="0"/>
              </a:spcBef>
              <a:buFont typeface="Calibri"/>
              <a:buNone/>
              <a:defRPr sz="1600" b="1"/>
            </a:lvl7pPr>
            <a:lvl8pPr marL="3200400" indent="0" rtl="0">
              <a:spcBef>
                <a:spcPts val="0"/>
              </a:spcBef>
              <a:buFont typeface="Calibri"/>
              <a:buNone/>
              <a:defRPr sz="1600" b="1"/>
            </a:lvl8pPr>
            <a:lvl9pPr marL="3657600" indent="0" rtl="0">
              <a:spcBef>
                <a:spcPts val="0"/>
              </a:spcBef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s-E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‹Nr.›</a:t>
            </a:fld>
            <a:endParaRPr lang="es-E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s-E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‹Nr.›</a:t>
            </a:fld>
            <a:endParaRPr lang="es-E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s-E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‹Nr.›</a:t>
            </a:fld>
            <a:endParaRPr lang="es-E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 sz="2000" b="1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400"/>
            </a:lvl1pPr>
            <a:lvl2pPr marL="457200" indent="0" rtl="0">
              <a:spcBef>
                <a:spcPts val="0"/>
              </a:spcBef>
              <a:buFont typeface="Calibri"/>
              <a:buNone/>
              <a:defRPr sz="1200"/>
            </a:lvl2pPr>
            <a:lvl3pPr marL="914400" indent="0" rtl="0">
              <a:spcBef>
                <a:spcPts val="0"/>
              </a:spcBef>
              <a:buFont typeface="Calibri"/>
              <a:buNone/>
              <a:defRPr sz="1000"/>
            </a:lvl3pPr>
            <a:lvl4pPr marL="1371600" indent="0" rtl="0">
              <a:spcBef>
                <a:spcPts val="0"/>
              </a:spcBef>
              <a:buFont typeface="Calibri"/>
              <a:buNone/>
              <a:defRPr sz="900"/>
            </a:lvl4pPr>
            <a:lvl5pPr marL="1828800" indent="0" rtl="0">
              <a:spcBef>
                <a:spcPts val="0"/>
              </a:spcBef>
              <a:buFont typeface="Calibri"/>
              <a:buNone/>
              <a:defRPr sz="900"/>
            </a:lvl5pPr>
            <a:lvl6pPr marL="2286000" indent="0" rtl="0">
              <a:spcBef>
                <a:spcPts val="0"/>
              </a:spcBef>
              <a:buFont typeface="Calibri"/>
              <a:buNone/>
              <a:defRPr sz="900"/>
            </a:lvl6pPr>
            <a:lvl7pPr marL="2743200" indent="0" rtl="0">
              <a:spcBef>
                <a:spcPts val="0"/>
              </a:spcBef>
              <a:buFont typeface="Calibri"/>
              <a:buNone/>
              <a:defRPr sz="900"/>
            </a:lvl7pPr>
            <a:lvl8pPr marL="3200400" indent="0" rtl="0">
              <a:spcBef>
                <a:spcPts val="0"/>
              </a:spcBef>
              <a:buFont typeface="Calibri"/>
              <a:buNone/>
              <a:defRPr sz="900"/>
            </a:lvl8pPr>
            <a:lvl9pPr marL="3657600" indent="0" rtl="0">
              <a:spcBef>
                <a:spcPts val="0"/>
              </a:spcBef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s-E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‹Nr.›</a:t>
            </a:fld>
            <a:endParaRPr lang="es-E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 sz="2000" b="1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3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400"/>
            </a:lvl1pPr>
            <a:lvl2pPr marL="457200" indent="0" rtl="0">
              <a:spcBef>
                <a:spcPts val="0"/>
              </a:spcBef>
              <a:buFont typeface="Calibri"/>
              <a:buNone/>
              <a:defRPr sz="1200"/>
            </a:lvl2pPr>
            <a:lvl3pPr marL="914400" indent="0" rtl="0">
              <a:spcBef>
                <a:spcPts val="0"/>
              </a:spcBef>
              <a:buFont typeface="Calibri"/>
              <a:buNone/>
              <a:defRPr sz="1000"/>
            </a:lvl3pPr>
            <a:lvl4pPr marL="1371600" indent="0" rtl="0">
              <a:spcBef>
                <a:spcPts val="0"/>
              </a:spcBef>
              <a:buFont typeface="Calibri"/>
              <a:buNone/>
              <a:defRPr sz="900"/>
            </a:lvl4pPr>
            <a:lvl5pPr marL="1828800" indent="0" rtl="0">
              <a:spcBef>
                <a:spcPts val="0"/>
              </a:spcBef>
              <a:buFont typeface="Calibri"/>
              <a:buNone/>
              <a:defRPr sz="900"/>
            </a:lvl5pPr>
            <a:lvl6pPr marL="2286000" indent="0" rtl="0">
              <a:spcBef>
                <a:spcPts val="0"/>
              </a:spcBef>
              <a:buFont typeface="Calibri"/>
              <a:buNone/>
              <a:defRPr sz="900"/>
            </a:lvl6pPr>
            <a:lvl7pPr marL="2743200" indent="0" rtl="0">
              <a:spcBef>
                <a:spcPts val="0"/>
              </a:spcBef>
              <a:buFont typeface="Calibri"/>
              <a:buNone/>
              <a:defRPr sz="900"/>
            </a:lvl7pPr>
            <a:lvl8pPr marL="3200400" indent="0" rtl="0">
              <a:spcBef>
                <a:spcPts val="0"/>
              </a:spcBef>
              <a:buFont typeface="Calibri"/>
              <a:buNone/>
              <a:defRPr sz="900"/>
            </a:lvl8pPr>
            <a:lvl9pPr marL="3657600" indent="0" rtl="0">
              <a:spcBef>
                <a:spcPts val="0"/>
              </a:spcBef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s-E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‹Nr.›</a:t>
            </a:fld>
            <a:endParaRPr lang="es-E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0" marR="0" indent="0" algn="l" rtl="0">
              <a:spcBef>
                <a:spcPts val="0"/>
              </a:spcBef>
              <a:defRPr sz="1800" b="0" i="0" u="none" strike="noStrike" cap="none" baseline="0"/>
            </a:lvl2pPr>
            <a:lvl3pPr marL="0" marR="0" indent="0" algn="l" rtl="0">
              <a:spcBef>
                <a:spcPts val="0"/>
              </a:spcBef>
              <a:defRPr sz="1800" b="0" i="0" u="none" strike="noStrike" cap="none" baseline="0"/>
            </a:lvl3pPr>
            <a:lvl4pPr marL="0" marR="0" indent="0" algn="l" rtl="0">
              <a:spcBef>
                <a:spcPts val="0"/>
              </a:spcBef>
              <a:defRPr sz="1800" b="0" i="0" u="none" strike="noStrike" cap="none" baseline="0"/>
            </a:lvl4pPr>
            <a:lvl5pPr marL="0" marR="0" indent="0" algn="l" rtl="0">
              <a:spcBef>
                <a:spcPts val="0"/>
              </a:spcBef>
              <a:defRPr sz="1800" b="0" i="0" u="none" strike="noStrike" cap="none" baseline="0"/>
            </a:lvl5pPr>
            <a:lvl6pPr marL="0" marR="0" indent="0" algn="l" rtl="0">
              <a:spcBef>
                <a:spcPts val="0"/>
              </a:spcBef>
              <a:defRPr sz="1800" b="0" i="0" u="none" strike="noStrike" cap="none" baseline="0"/>
            </a:lvl6pPr>
            <a:lvl7pPr marL="0" marR="0" indent="0" algn="l" rtl="0">
              <a:spcBef>
                <a:spcPts val="0"/>
              </a:spcBef>
              <a:defRPr sz="1800" b="0" i="0" u="none" strike="noStrike" cap="none" baseline="0"/>
            </a:lvl7pPr>
            <a:lvl8pPr marL="0" marR="0" indent="0" algn="l" rtl="0">
              <a:spcBef>
                <a:spcPts val="0"/>
              </a:spcBef>
              <a:defRPr sz="1800" b="0" i="0" u="none" strike="noStrike" cap="none" baseline="0"/>
            </a:lvl8pPr>
            <a:lvl9pPr marL="0" marR="0" indent="0" algn="l" rtl="0">
              <a:spcBef>
                <a:spcPts val="0"/>
              </a:spcBef>
              <a:defRPr sz="1800" b="0" i="0" u="none" strike="noStrike" cap="none" baseline="0"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s-E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‹Nr.›</a:t>
            </a:fld>
            <a:endParaRPr lang="es-E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8.png"/><Relationship Id="rId11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ctrTitle"/>
          </p:nvPr>
        </p:nvSpPr>
        <p:spPr>
          <a:xfrm>
            <a:off x="685800" y="54389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s-ES" sz="44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Componente</a:t>
            </a:r>
            <a:r>
              <a:rPr lang="es-ES" sz="44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natural </a:t>
            </a:r>
            <a:r>
              <a:rPr lang="es-ES" b="1" dirty="0">
                <a:solidFill>
                  <a:schemeClr val="tx1"/>
                </a:solidFill>
              </a:rPr>
              <a:t>del </a:t>
            </a:r>
            <a:r>
              <a:rPr lang="es-CO" b="1" dirty="0">
                <a:solidFill>
                  <a:schemeClr val="tx1"/>
                </a:solidFill>
              </a:rPr>
              <a:t>Alto Ricaurte e Iguaque</a:t>
            </a:r>
            <a:endParaRPr lang="es-ES" b="1" dirty="0">
              <a:solidFill>
                <a:schemeClr val="tx1"/>
              </a:solidFill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0" y="4433712"/>
            <a:ext cx="9158095" cy="2463874"/>
            <a:chOff x="0" y="4433712"/>
            <a:chExt cx="9158095" cy="2463874"/>
          </a:xfrm>
        </p:grpSpPr>
        <p:pic>
          <p:nvPicPr>
            <p:cNvPr id="85" name="Shape 8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84507" y="4449586"/>
              <a:ext cx="2006551" cy="2448000"/>
            </a:xfrm>
            <a:prstGeom prst="rect">
              <a:avLst/>
            </a:prstGeom>
            <a:noFill/>
            <a:ln w="38100" cap="sq" cmpd="sng">
              <a:noFill/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86" name="Shape 8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29206" y="4449586"/>
              <a:ext cx="1871999" cy="2448000"/>
            </a:xfrm>
            <a:prstGeom prst="rect">
              <a:avLst/>
            </a:prstGeom>
            <a:noFill/>
            <a:ln w="38100" cap="sq" cmpd="sng">
              <a:noFill/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87" name="Shape 8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22477" y="4449586"/>
              <a:ext cx="2185125" cy="2448000"/>
            </a:xfrm>
            <a:prstGeom prst="rect">
              <a:avLst/>
            </a:prstGeom>
            <a:noFill/>
            <a:ln w="38100" cap="sq" cmpd="sng">
              <a:noFill/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88" name="Shape 88"/>
            <p:cNvPicPr preferRelativeResize="0">
              <a:picLocks/>
            </p:cNvPicPr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4449586"/>
              <a:ext cx="1869600" cy="2448000"/>
            </a:xfrm>
            <a:prstGeom prst="rect">
              <a:avLst/>
            </a:prstGeom>
            <a:noFill/>
            <a:ln w="38100" cap="sq" cmpd="sng">
              <a:noFill/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89" name="Shape 8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286096" y="4433712"/>
              <a:ext cx="1871999" cy="2448000"/>
            </a:xfrm>
            <a:prstGeom prst="rect">
              <a:avLst/>
            </a:prstGeom>
            <a:noFill/>
            <a:ln w="38100" cap="sq" cmpd="sng">
              <a:noFill/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10" name="Agrupar 9"/>
          <p:cNvGrpSpPr/>
          <p:nvPr/>
        </p:nvGrpSpPr>
        <p:grpSpPr>
          <a:xfrm>
            <a:off x="1681227" y="2601522"/>
            <a:ext cx="5956319" cy="1158232"/>
            <a:chOff x="1643510" y="4584139"/>
            <a:chExt cx="6179690" cy="1323027"/>
          </a:xfrm>
        </p:grpSpPr>
        <p:grpSp>
          <p:nvGrpSpPr>
            <p:cNvPr id="11" name="62 Grupo"/>
            <p:cNvGrpSpPr/>
            <p:nvPr/>
          </p:nvGrpSpPr>
          <p:grpSpPr>
            <a:xfrm>
              <a:off x="4434731" y="4748934"/>
              <a:ext cx="3388469" cy="1158232"/>
              <a:chOff x="6516215" y="6093296"/>
              <a:chExt cx="2592289" cy="757382"/>
            </a:xfrm>
          </p:grpSpPr>
          <p:pic>
            <p:nvPicPr>
              <p:cNvPr id="14" name="63 Imagen"/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90492" y="6093296"/>
                <a:ext cx="1518012" cy="757382"/>
              </a:xfrm>
              <a:prstGeom prst="rect">
                <a:avLst/>
              </a:prstGeom>
            </p:spPr>
          </p:pic>
          <p:pic>
            <p:nvPicPr>
              <p:cNvPr id="15" name="64 Imagen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16215" y="6336218"/>
                <a:ext cx="1113085" cy="271538"/>
              </a:xfrm>
              <a:prstGeom prst="rect">
                <a:avLst/>
              </a:prstGeom>
            </p:spPr>
          </p:pic>
        </p:grpSp>
        <p:pic>
          <p:nvPicPr>
            <p:cNvPr id="12" name="Picture 3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43510" y="4584139"/>
              <a:ext cx="1243303" cy="1323027"/>
            </a:xfrm>
            <a:prstGeom prst="rect">
              <a:avLst/>
            </a:prstGeom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813" y="4810125"/>
              <a:ext cx="1350206" cy="1097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Shape 4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Shape 4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s-ES" sz="36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SISTEMAS TRANSFORMADOS</a:t>
            </a:r>
          </a:p>
        </p:txBody>
      </p:sp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304800" y="1295400"/>
            <a:ext cx="8584799" cy="154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b="0" u="none" strike="noStrike" cap="none" baseline="0" dirty="0" smtClean="0">
                <a:solidFill>
                  <a:schemeClr val="dk1"/>
                </a:solidFill>
                <a:sym typeface="Calibri"/>
                <a:rtl val="0"/>
              </a:rPr>
              <a:t>Huertos</a:t>
            </a:r>
            <a:r>
              <a:rPr lang="es-ES" b="0" u="none" strike="noStrike" cap="none" dirty="0" smtClean="0">
                <a:solidFill>
                  <a:schemeClr val="dk1"/>
                </a:solidFill>
                <a:sym typeface="Calibri"/>
                <a:rtl val="0"/>
              </a:rPr>
              <a:t> caseros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baseline="0" dirty="0" smtClean="0"/>
              <a:t>Germoplasma</a:t>
            </a:r>
            <a:r>
              <a:rPr lang="es-ES" dirty="0" smtClean="0"/>
              <a:t> cultivares tradicionales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b="0" u="none" strike="noStrike" cap="none" baseline="0" dirty="0" smtClean="0">
                <a:solidFill>
                  <a:schemeClr val="dk1"/>
                </a:solidFill>
                <a:sym typeface="Calibri"/>
                <a:rtl val="0"/>
              </a:rPr>
              <a:t>Cercas vivas</a:t>
            </a:r>
            <a:endParaRPr lang="es-ES" b="0" u="none" strike="noStrike" cap="none" baseline="0" dirty="0">
              <a:solidFill>
                <a:schemeClr val="dk1"/>
              </a:solidFill>
              <a:sym typeface="Calibri"/>
              <a:rtl val="0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>
            <a:spLocks noGrp="1"/>
          </p:cNvSpPr>
          <p:nvPr>
            <p:ph type="title"/>
          </p:nvPr>
        </p:nvSpPr>
        <p:spPr>
          <a:xfrm>
            <a:off x="457200" y="1222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s-ES" sz="36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Uso de la biodiversidad</a:t>
            </a:r>
          </a:p>
        </p:txBody>
      </p:sp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155275" y="1181100"/>
            <a:ext cx="8863499" cy="16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3200" b="0" i="0" u="none" strike="noStrike" cap="none" baseline="0" dirty="0" smtClean="0">
                <a:solidFill>
                  <a:schemeClr val="dk1"/>
                </a:solidFill>
                <a:sym typeface="Calibri"/>
                <a:rtl val="0"/>
              </a:rPr>
              <a:t>Fibras</a:t>
            </a:r>
            <a:r>
              <a:rPr lang="es-ES" sz="3200" b="0" i="0" u="none" strike="noStrike" cap="none" dirty="0" smtClean="0">
                <a:solidFill>
                  <a:schemeClr val="dk1"/>
                </a:solidFill>
                <a:sym typeface="Calibri"/>
                <a:rtl val="0"/>
              </a:rPr>
              <a:t> vegetales para usos artesanales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3200" baseline="0" dirty="0" smtClean="0"/>
              <a:t>Plantas</a:t>
            </a:r>
            <a:r>
              <a:rPr lang="es-ES" sz="3200" dirty="0" smtClean="0"/>
              <a:t> alimenticias - Agraz</a:t>
            </a:r>
            <a:r>
              <a:rPr lang="es-ES" sz="3200" b="0" i="0" u="none" strike="noStrike" cap="none" baseline="0" dirty="0">
                <a:solidFill>
                  <a:schemeClr val="dk1"/>
                </a:solidFill>
                <a:sym typeface="Calibri"/>
                <a:rtl val="0"/>
              </a:rPr>
              <a:t>	</a:t>
            </a:r>
          </a:p>
          <a:p>
            <a:pPr marL="0" marR="0" lvl="0" indent="3759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				</a:t>
            </a:r>
          </a:p>
          <a:p>
            <a:pPr marL="0" marR="0" lvl="0" indent="3759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					</a:t>
            </a:r>
          </a:p>
          <a:p>
            <a:pPr marL="0" marR="0" lvl="0" indent="3759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						</a:t>
            </a:r>
          </a:p>
          <a:p>
            <a:pPr marL="0" marR="0" lvl="0" indent="3759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3759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					</a:t>
            </a:r>
          </a:p>
          <a:p>
            <a:pPr marL="0" marR="0" lvl="0" indent="3759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				</a:t>
            </a:r>
          </a:p>
          <a:p>
            <a:pPr marL="0" marR="0" lvl="0" indent="3759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			</a:t>
            </a:r>
          </a:p>
          <a:p>
            <a:pPr marL="0" marR="0" lvl="0" indent="3759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		</a:t>
            </a:r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121348" y="2572676"/>
            <a:ext cx="8895652" cy="4063075"/>
            <a:chOff x="609003" y="3059660"/>
            <a:chExt cx="8018719" cy="3483590"/>
          </a:xfrm>
        </p:grpSpPr>
        <p:pic>
          <p:nvPicPr>
            <p:cNvPr id="523" name="Shape 5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9003" y="3061933"/>
              <a:ext cx="2610999" cy="34813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Shape 524"/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16723" y="3059660"/>
              <a:ext cx="2610999" cy="3481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Shape 5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33675" y="3423530"/>
              <a:ext cx="2610999" cy="292432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 txBox="1">
            <a:spLocks noGrp="1"/>
          </p:cNvSpPr>
          <p:nvPr>
            <p:ph type="title"/>
          </p:nvPr>
        </p:nvSpPr>
        <p:spPr>
          <a:xfrm>
            <a:off x="457200" y="21227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s-ES" sz="36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Delimitación y Plan de Manejo</a:t>
            </a:r>
          </a:p>
        </p:txBody>
      </p:sp>
      <p:sp>
        <p:nvSpPr>
          <p:cNvPr id="603" name="Shape 603"/>
          <p:cNvSpPr txBox="1">
            <a:spLocks noGrp="1"/>
          </p:cNvSpPr>
          <p:nvPr>
            <p:ph type="body" idx="1"/>
          </p:nvPr>
        </p:nvSpPr>
        <p:spPr>
          <a:xfrm>
            <a:off x="245875" y="1222075"/>
            <a:ext cx="4556100" cy="462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259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Con base en </a:t>
            </a:r>
            <a:r>
              <a:rPr lang="es-ES" sz="259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los </a:t>
            </a:r>
            <a:r>
              <a:rPr lang="es-ES" sz="259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objetos de conservación </a:t>
            </a:r>
            <a:r>
              <a:rPr lang="es-ES" sz="259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seleccionados y en la </a:t>
            </a:r>
            <a:r>
              <a:rPr lang="es-ES" sz="259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cartografía</a:t>
            </a:r>
            <a:r>
              <a:rPr lang="es-ES" sz="259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de biomas, ecosistemas y coberturas se realizó la propuesta de </a:t>
            </a:r>
            <a:r>
              <a:rPr lang="es-ES" sz="259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delimitación</a:t>
            </a:r>
            <a:r>
              <a:rPr lang="es-ES" sz="259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del  componente natural.</a:t>
            </a:r>
          </a:p>
          <a:p>
            <a:pPr marL="0" marR="0" lvl="0" indent="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59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259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Se realizó </a:t>
            </a:r>
            <a:r>
              <a:rPr lang="es-ES" sz="259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análisis de amenazas y definición de estrategias de conservación </a:t>
            </a:r>
            <a:r>
              <a:rPr lang="es-ES" sz="259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para realizar el plan de manejo del componente natural.</a:t>
            </a:r>
          </a:p>
          <a:p>
            <a:pPr marL="0" marR="0" lvl="0" indent="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59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pic>
        <p:nvPicPr>
          <p:cNvPr id="604" name="Shape 6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9960" y="1145875"/>
            <a:ext cx="3921439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Shape 738"/>
          <p:cNvSpPr txBox="1"/>
          <p:nvPr/>
        </p:nvSpPr>
        <p:spPr>
          <a:xfrm>
            <a:off x="374212" y="220949"/>
            <a:ext cx="8083756" cy="10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-ES" sz="2800" b="1" dirty="0"/>
              <a:t>Integración de análisis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s-ES" sz="2800" b="1" dirty="0"/>
              <a:t> para la delimitación del Patrimonio Natural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548837" y="1563725"/>
            <a:ext cx="8083756" cy="5014299"/>
            <a:chOff x="374212" y="1563725"/>
            <a:chExt cx="8083756" cy="5014299"/>
          </a:xfrm>
        </p:grpSpPr>
        <p:pic>
          <p:nvPicPr>
            <p:cNvPr id="733" name="Shape 733"/>
            <p:cNvPicPr preferRelativeResize="0"/>
            <p:nvPr/>
          </p:nvPicPr>
          <p:blipFill rotWithShape="1">
            <a:blip r:embed="rId3">
              <a:alphaModFix/>
            </a:blip>
            <a:srcRect l="33644" t="22986" r="38660" b="11094"/>
            <a:stretch/>
          </p:blipFill>
          <p:spPr>
            <a:xfrm>
              <a:off x="374212" y="4104625"/>
              <a:ext cx="1847299" cy="24733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4" name="Shape 7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24700" y="1563725"/>
              <a:ext cx="1847274" cy="2481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5" name="Shape 7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4212" y="1563725"/>
              <a:ext cx="1847299" cy="2481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6" name="Shape 736"/>
            <p:cNvPicPr preferRelativeResize="0"/>
            <p:nvPr/>
          </p:nvPicPr>
          <p:blipFill rotWithShape="1">
            <a:blip r:embed="rId6">
              <a:alphaModFix/>
            </a:blip>
            <a:srcRect l="33557" t="22999" r="38561" b="11081"/>
            <a:stretch/>
          </p:blipFill>
          <p:spPr>
            <a:xfrm>
              <a:off x="2324687" y="4104625"/>
              <a:ext cx="1847299" cy="2473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7" name="Shape 737"/>
            <p:cNvSpPr/>
            <p:nvPr/>
          </p:nvSpPr>
          <p:spPr>
            <a:xfrm>
              <a:off x="4288025" y="3968725"/>
              <a:ext cx="237900" cy="212399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739" name="Shape 739"/>
            <p:cNvPicPr preferRelativeResize="0"/>
            <p:nvPr/>
          </p:nvPicPr>
          <p:blipFill rotWithShape="1">
            <a:blip r:embed="rId7">
              <a:alphaModFix/>
            </a:blip>
            <a:srcRect l="33653" t="23337" r="38466" b="10902"/>
            <a:stretch/>
          </p:blipFill>
          <p:spPr>
            <a:xfrm>
              <a:off x="4678324" y="1563725"/>
              <a:ext cx="3779644" cy="50142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 txBox="1"/>
          <p:nvPr/>
        </p:nvSpPr>
        <p:spPr>
          <a:xfrm>
            <a:off x="208525" y="373925"/>
            <a:ext cx="8554475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s-ES" sz="2800" b="1" dirty="0"/>
              <a:t>Integración de patrimonio Natural y Cultural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s-ES" sz="2800" b="1" dirty="0"/>
              <a:t>para la delimitación de Patrimonio Mixto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132248" y="1593075"/>
            <a:ext cx="8948252" cy="5074425"/>
            <a:chOff x="195748" y="1434325"/>
            <a:chExt cx="8684179" cy="4752425"/>
          </a:xfrm>
        </p:grpSpPr>
        <p:pic>
          <p:nvPicPr>
            <p:cNvPr id="744" name="Shape 744"/>
            <p:cNvPicPr preferRelativeResize="0"/>
            <p:nvPr/>
          </p:nvPicPr>
          <p:blipFill rotWithShape="1">
            <a:blip r:embed="rId3">
              <a:alphaModFix/>
            </a:blip>
            <a:srcRect l="33736" t="23315" r="38381" b="10764"/>
            <a:stretch/>
          </p:blipFill>
          <p:spPr>
            <a:xfrm>
              <a:off x="5880427" y="1434325"/>
              <a:ext cx="2999500" cy="3989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5" name="Shape 745"/>
            <p:cNvPicPr preferRelativeResize="0"/>
            <p:nvPr/>
          </p:nvPicPr>
          <p:blipFill rotWithShape="1">
            <a:blip r:embed="rId4">
              <a:alphaModFix/>
            </a:blip>
            <a:srcRect l="33557" t="23165" r="38561" b="11079"/>
            <a:stretch/>
          </p:blipFill>
          <p:spPr>
            <a:xfrm>
              <a:off x="195748" y="1771925"/>
              <a:ext cx="2549447" cy="3382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6" name="Shape 746"/>
            <p:cNvPicPr preferRelativeResize="0"/>
            <p:nvPr/>
          </p:nvPicPr>
          <p:blipFill rotWithShape="1">
            <a:blip r:embed="rId5">
              <a:alphaModFix/>
            </a:blip>
            <a:srcRect l="33653" t="23337" r="38466" b="10902"/>
            <a:stretch/>
          </p:blipFill>
          <p:spPr>
            <a:xfrm>
              <a:off x="2974350" y="1771925"/>
              <a:ext cx="2549447" cy="33822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7" name="Shape 747"/>
            <p:cNvSpPr/>
            <p:nvPr/>
          </p:nvSpPr>
          <p:spPr>
            <a:xfrm>
              <a:off x="2728775" y="3271800"/>
              <a:ext cx="255000" cy="246299"/>
            </a:xfrm>
            <a:prstGeom prst="mathPlus">
              <a:avLst>
                <a:gd name="adj1" fmla="val 23520"/>
              </a:avLst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8" name="Shape 748"/>
            <p:cNvSpPr/>
            <p:nvPr/>
          </p:nvSpPr>
          <p:spPr>
            <a:xfrm>
              <a:off x="5583850" y="3288750"/>
              <a:ext cx="237900" cy="212399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0" name="Shape 750"/>
            <p:cNvSpPr txBox="1"/>
            <p:nvPr/>
          </p:nvSpPr>
          <p:spPr>
            <a:xfrm>
              <a:off x="208525" y="5615550"/>
              <a:ext cx="2523900" cy="571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s-ES" sz="1800"/>
                <a:t>Patrimonio cultural</a:t>
              </a:r>
            </a:p>
          </p:txBody>
        </p:sp>
        <p:sp>
          <p:nvSpPr>
            <p:cNvPr id="751" name="Shape 751"/>
            <p:cNvSpPr txBox="1"/>
            <p:nvPr/>
          </p:nvSpPr>
          <p:spPr>
            <a:xfrm>
              <a:off x="2987125" y="5615550"/>
              <a:ext cx="2523900" cy="571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s-ES" sz="1800"/>
                <a:t>Patrimonio natural</a:t>
              </a:r>
            </a:p>
          </p:txBody>
        </p:sp>
        <p:sp>
          <p:nvSpPr>
            <p:cNvPr id="752" name="Shape 752"/>
            <p:cNvSpPr txBox="1"/>
            <p:nvPr/>
          </p:nvSpPr>
          <p:spPr>
            <a:xfrm>
              <a:off x="6118225" y="5615550"/>
              <a:ext cx="2523900" cy="571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s-ES" sz="1800"/>
                <a:t>Patrimonio Mixto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799" y="408214"/>
            <a:ext cx="7772400" cy="904875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solidFill>
                  <a:srgbClr val="000000"/>
                </a:solidFill>
              </a:rPr>
              <a:t>Equipo de trabajo</a:t>
            </a:r>
            <a:r>
              <a:rPr lang="es-ES" sz="3600" b="1" dirty="0">
                <a:solidFill>
                  <a:srgbClr val="000000"/>
                </a:solidFill>
              </a:rPr>
              <a:t/>
            </a:r>
            <a:br>
              <a:rPr lang="es-ES" sz="3600" b="1" dirty="0">
                <a:solidFill>
                  <a:srgbClr val="000000"/>
                </a:solidFill>
              </a:rPr>
            </a:br>
            <a:endParaRPr lang="es-ES" sz="3600" b="1" dirty="0">
              <a:solidFill>
                <a:srgbClr val="000000"/>
              </a:solidFill>
            </a:endParaRPr>
          </a:p>
        </p:txBody>
      </p:sp>
      <p:pic>
        <p:nvPicPr>
          <p:cNvPr id="5" name="Shape 60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00286" y="2620414"/>
            <a:ext cx="1724351" cy="2353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3714" y="1095374"/>
            <a:ext cx="1037609" cy="1104144"/>
          </a:xfrm>
          <a:prstGeom prst="rect">
            <a:avLst/>
          </a:prstGeom>
        </p:spPr>
      </p:pic>
      <p:grpSp>
        <p:nvGrpSpPr>
          <p:cNvPr id="22" name="Agrupar 21"/>
          <p:cNvGrpSpPr/>
          <p:nvPr/>
        </p:nvGrpSpPr>
        <p:grpSpPr>
          <a:xfrm>
            <a:off x="198548" y="2483174"/>
            <a:ext cx="3901738" cy="3823895"/>
            <a:chOff x="212921" y="1942688"/>
            <a:chExt cx="3901738" cy="3823895"/>
          </a:xfrm>
        </p:grpSpPr>
        <p:sp>
          <p:nvSpPr>
            <p:cNvPr id="7" name="Rectángulo 6"/>
            <p:cNvSpPr/>
            <p:nvPr/>
          </p:nvSpPr>
          <p:spPr>
            <a:xfrm>
              <a:off x="212921" y="1942688"/>
              <a:ext cx="390173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400" dirty="0" smtClean="0"/>
                <a:t>Clara Solano</a:t>
              </a:r>
            </a:p>
            <a:p>
              <a:r>
                <a:rPr lang="es-ES" sz="2400" dirty="0" smtClean="0"/>
                <a:t>Luisa </a:t>
              </a:r>
              <a:r>
                <a:rPr lang="es-ES" sz="2400" dirty="0"/>
                <a:t>Fernanda </a:t>
              </a:r>
              <a:r>
                <a:rPr lang="es-ES" sz="2400" dirty="0" smtClean="0"/>
                <a:t>Casas</a:t>
              </a:r>
            </a:p>
            <a:p>
              <a:r>
                <a:rPr lang="es-ES" sz="2400" dirty="0" smtClean="0"/>
                <a:t>M</a:t>
              </a:r>
              <a:r>
                <a:rPr lang="es-ES" sz="2400" dirty="0" smtClean="0"/>
                <a:t>ónica Pineda</a:t>
              </a:r>
            </a:p>
            <a:p>
              <a:r>
                <a:rPr lang="es-ES" sz="2400" dirty="0" smtClean="0"/>
                <a:t>Cristina </a:t>
              </a:r>
              <a:r>
                <a:rPr lang="es-ES" sz="2400" dirty="0" err="1" smtClean="0"/>
                <a:t>Estupiñán</a:t>
              </a:r>
              <a:endParaRPr lang="es-ES" sz="2400" dirty="0" smtClean="0"/>
            </a:p>
            <a:p>
              <a:r>
                <a:rPr lang="es-ES" sz="2400" dirty="0" smtClean="0"/>
                <a:t>Santiago </a:t>
              </a:r>
              <a:r>
                <a:rPr lang="es-ES" sz="2400" dirty="0" smtClean="0"/>
                <a:t>Zuleta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226270" y="4196923"/>
              <a:ext cx="354744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400" dirty="0" smtClean="0"/>
                <a:t>Apoyo SIG</a:t>
              </a:r>
            </a:p>
            <a:p>
              <a:pPr marL="457200" indent="-457200">
                <a:buFont typeface="Arial"/>
                <a:buChar char="•"/>
              </a:pPr>
              <a:r>
                <a:rPr lang="es-ES" sz="2400" dirty="0" smtClean="0"/>
                <a:t>Wilson Gómez</a:t>
              </a:r>
            </a:p>
            <a:p>
              <a:pPr marL="457200" indent="-457200">
                <a:buFont typeface="Arial"/>
                <a:buChar char="•"/>
              </a:pPr>
              <a:r>
                <a:rPr lang="es-ES" sz="2400" dirty="0" smtClean="0"/>
                <a:t>Camila </a:t>
              </a:r>
              <a:r>
                <a:rPr lang="es-ES" sz="2400" dirty="0"/>
                <a:t>Pacheco </a:t>
              </a:r>
              <a:br>
                <a:rPr lang="es-ES" sz="2400" dirty="0"/>
              </a:br>
              <a:endParaRPr lang="es-ES" sz="2400" dirty="0"/>
            </a:p>
          </p:txBody>
        </p:sp>
      </p:grpSp>
      <p:grpSp>
        <p:nvGrpSpPr>
          <p:cNvPr id="21" name="Agrupar 20"/>
          <p:cNvGrpSpPr/>
          <p:nvPr/>
        </p:nvGrpSpPr>
        <p:grpSpPr>
          <a:xfrm>
            <a:off x="6022971" y="5295611"/>
            <a:ext cx="2630714" cy="1080973"/>
            <a:chOff x="6022971" y="5370285"/>
            <a:chExt cx="2630714" cy="1080973"/>
          </a:xfrm>
        </p:grpSpPr>
        <p:grpSp>
          <p:nvGrpSpPr>
            <p:cNvPr id="10" name="62 Grupo"/>
            <p:cNvGrpSpPr/>
            <p:nvPr/>
          </p:nvGrpSpPr>
          <p:grpSpPr>
            <a:xfrm>
              <a:off x="6327850" y="5370285"/>
              <a:ext cx="2130349" cy="699174"/>
              <a:chOff x="6168899" y="6093296"/>
              <a:chExt cx="3398485" cy="986332"/>
            </a:xfrm>
          </p:grpSpPr>
          <p:pic>
            <p:nvPicPr>
              <p:cNvPr id="13" name="63 Imagen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90490" y="6093296"/>
                <a:ext cx="1976894" cy="986332"/>
              </a:xfrm>
              <a:prstGeom prst="rect">
                <a:avLst/>
              </a:prstGeom>
            </p:spPr>
          </p:pic>
          <p:pic>
            <p:nvPicPr>
              <p:cNvPr id="14" name="64 Imagen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68899" y="6413002"/>
                <a:ext cx="1449559" cy="353621"/>
              </a:xfrm>
              <a:prstGeom prst="rect">
                <a:avLst/>
              </a:prstGeom>
            </p:spPr>
          </p:pic>
        </p:grpSp>
        <p:sp>
          <p:nvSpPr>
            <p:cNvPr id="4" name="CuadroTexto 3"/>
            <p:cNvSpPr txBox="1"/>
            <p:nvPr/>
          </p:nvSpPr>
          <p:spPr>
            <a:xfrm>
              <a:off x="6022971" y="5989593"/>
              <a:ext cx="2630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smtClean="0"/>
                <a:t>Ana Marcela Castro </a:t>
              </a:r>
              <a:endParaRPr lang="es-ES" sz="2400" dirty="0"/>
            </a:p>
          </p:txBody>
        </p:sp>
      </p:grpSp>
      <p:grpSp>
        <p:nvGrpSpPr>
          <p:cNvPr id="20" name="Agrupar 19"/>
          <p:cNvGrpSpPr/>
          <p:nvPr/>
        </p:nvGrpSpPr>
        <p:grpSpPr>
          <a:xfrm>
            <a:off x="6127522" y="1139896"/>
            <a:ext cx="2630714" cy="1612791"/>
            <a:chOff x="5927949" y="1357612"/>
            <a:chExt cx="2630714" cy="1612791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5566" y="1357612"/>
              <a:ext cx="1350206" cy="1097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CuadroTexto 15"/>
            <p:cNvSpPr txBox="1"/>
            <p:nvPr/>
          </p:nvSpPr>
          <p:spPr>
            <a:xfrm>
              <a:off x="5927949" y="2508738"/>
              <a:ext cx="2630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smtClean="0"/>
                <a:t>Martín Andrade</a:t>
              </a:r>
              <a:endParaRPr lang="es-ES" sz="2400" dirty="0"/>
            </a:p>
          </p:txBody>
        </p:sp>
      </p:grpSp>
      <p:sp>
        <p:nvSpPr>
          <p:cNvPr id="17" name="Flecha derecha 16"/>
          <p:cNvSpPr/>
          <p:nvPr/>
        </p:nvSpPr>
        <p:spPr>
          <a:xfrm>
            <a:off x="2975428" y="3701143"/>
            <a:ext cx="783913" cy="4536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 doblada hacia arriba 17"/>
          <p:cNvSpPr/>
          <p:nvPr/>
        </p:nvSpPr>
        <p:spPr>
          <a:xfrm rot="16200000" flipH="1">
            <a:off x="6617942" y="2975165"/>
            <a:ext cx="802756" cy="939492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 doblada hacia arriba 18"/>
          <p:cNvSpPr/>
          <p:nvPr/>
        </p:nvSpPr>
        <p:spPr>
          <a:xfrm rot="16200000">
            <a:off x="6626816" y="4330294"/>
            <a:ext cx="764279" cy="918759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258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33252"/>
            <a:ext cx="8229600" cy="74767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b="1" dirty="0" smtClean="0">
                <a:solidFill>
                  <a:srgbClr val="000000"/>
                </a:solidFill>
              </a:rPr>
              <a:t>Alto Ricaurte</a:t>
            </a:r>
            <a:endParaRPr lang="es-ES" b="1" dirty="0">
              <a:solidFill>
                <a:srgbClr val="00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5" y="764704"/>
            <a:ext cx="4905144" cy="557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6 Rectángulo"/>
          <p:cNvSpPr/>
          <p:nvPr/>
        </p:nvSpPr>
        <p:spPr>
          <a:xfrm>
            <a:off x="107504" y="6299979"/>
            <a:ext cx="4680520" cy="523220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S" sz="1400" u="sng" dirty="0" smtClean="0">
                <a:latin typeface="+mj-lt"/>
              </a:rPr>
              <a:t>9 Municipios</a:t>
            </a:r>
            <a:r>
              <a:rPr lang="es-ES" sz="1400" dirty="0" smtClean="0">
                <a:latin typeface="+mj-lt"/>
              </a:rPr>
              <a:t>: </a:t>
            </a:r>
            <a:r>
              <a:rPr lang="es-ES" sz="1400" dirty="0">
                <a:latin typeface="+mj-lt"/>
              </a:rPr>
              <a:t>Ráquira, Tinjacá, Sutamarchán, Sáchica, Villa de Leyva, Gachantivá, Santa Sofía, </a:t>
            </a:r>
            <a:r>
              <a:rPr lang="es-ES" sz="1400" dirty="0" smtClean="0">
                <a:latin typeface="+mj-lt"/>
              </a:rPr>
              <a:t>Arcabuco, </a:t>
            </a:r>
            <a:r>
              <a:rPr lang="es-ES" sz="1400" dirty="0" err="1" smtClean="0">
                <a:latin typeface="+mj-lt"/>
              </a:rPr>
              <a:t>Chíquiza</a:t>
            </a:r>
            <a:r>
              <a:rPr lang="es-ES" sz="1400" dirty="0" smtClean="0">
                <a:latin typeface="+mj-lt"/>
              </a:rPr>
              <a:t>.</a:t>
            </a:r>
          </a:p>
        </p:txBody>
      </p:sp>
      <p:graphicFrame>
        <p:nvGraphicFramePr>
          <p:cNvPr id="6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483575"/>
              </p:ext>
            </p:extLst>
          </p:nvPr>
        </p:nvGraphicFramePr>
        <p:xfrm>
          <a:off x="5191781" y="1923787"/>
          <a:ext cx="3589597" cy="168133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277750"/>
                <a:gridCol w="1311847"/>
              </a:tblGrid>
              <a:tr h="346142">
                <a:tc>
                  <a:txBody>
                    <a:bodyPr/>
                    <a:lstStyle/>
                    <a:p>
                      <a:r>
                        <a:rPr lang="es-CO" sz="1500" dirty="0" smtClean="0"/>
                        <a:t>Población total (</a:t>
                      </a:r>
                      <a:r>
                        <a:rPr lang="es-CO" sz="1500" dirty="0" err="1" smtClean="0"/>
                        <a:t>pr</a:t>
                      </a:r>
                      <a:r>
                        <a:rPr lang="es-CO" sz="1500" dirty="0" smtClean="0"/>
                        <a:t>. 2015)</a:t>
                      </a:r>
                      <a:endParaRPr lang="es-CO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500" dirty="0" smtClean="0"/>
                        <a:t>58.890</a:t>
                      </a:r>
                      <a:endParaRPr lang="es-CO" sz="1500" dirty="0"/>
                    </a:p>
                  </a:txBody>
                  <a:tcPr/>
                </a:tc>
              </a:tr>
              <a:tr h="584057">
                <a:tc>
                  <a:txBody>
                    <a:bodyPr/>
                    <a:lstStyle/>
                    <a:p>
                      <a:r>
                        <a:rPr lang="es-CO" sz="1500" dirty="0" smtClean="0"/>
                        <a:t>Población en cabeceras municipales (</a:t>
                      </a:r>
                      <a:r>
                        <a:rPr lang="es-CO" sz="1500" dirty="0" err="1" smtClean="0"/>
                        <a:t>pr</a:t>
                      </a:r>
                      <a:r>
                        <a:rPr lang="es-CO" sz="1500" dirty="0" smtClean="0"/>
                        <a:t>. 2015)</a:t>
                      </a:r>
                      <a:endParaRPr lang="es-CO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500" dirty="0" smtClean="0"/>
                        <a:t>20.173 (34%)</a:t>
                      </a:r>
                      <a:endParaRPr lang="es-CO" sz="1500" dirty="0"/>
                    </a:p>
                  </a:txBody>
                  <a:tcPr/>
                </a:tc>
              </a:tr>
              <a:tr h="520041">
                <a:tc>
                  <a:txBody>
                    <a:bodyPr/>
                    <a:lstStyle/>
                    <a:p>
                      <a:r>
                        <a:rPr lang="es-CO" sz="1500" dirty="0" smtClean="0"/>
                        <a:t>Población en el área rural (</a:t>
                      </a:r>
                      <a:r>
                        <a:rPr lang="es-CO" sz="1500" dirty="0" err="1" smtClean="0"/>
                        <a:t>pr</a:t>
                      </a:r>
                      <a:r>
                        <a:rPr lang="es-CO" sz="1500" dirty="0" smtClean="0"/>
                        <a:t>. 2015)</a:t>
                      </a:r>
                      <a:endParaRPr lang="es-CO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500" dirty="0" smtClean="0"/>
                        <a:t>38.717 (66%)</a:t>
                      </a:r>
                      <a:endParaRPr lang="es-CO" sz="15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1880" y="3402626"/>
            <a:ext cx="4242559" cy="335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5110711" y="953844"/>
            <a:ext cx="381105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Son parte del corredor de robles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47395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295797" y="1185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s-ES" sz="36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Metodología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4484407" y="1154850"/>
            <a:ext cx="4345633" cy="52863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231"/>
              <a:buFont typeface="Arial"/>
              <a:buChar char="•"/>
            </a:pPr>
            <a:r>
              <a:rPr lang="es-ES" sz="259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Planificación para la  Conservación  de </a:t>
            </a:r>
            <a:r>
              <a:rPr lang="es-ES" sz="259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Áreas</a:t>
            </a:r>
            <a:r>
              <a:rPr lang="es-ES" sz="259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</a:t>
            </a:r>
            <a:r>
              <a:rPr lang="es-ES" sz="2590" b="1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(</a:t>
            </a:r>
            <a:r>
              <a:rPr lang="es-ES" sz="2590" b="1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PCA</a:t>
            </a:r>
            <a:r>
              <a:rPr lang="es-ES" sz="2590" b="1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)</a:t>
            </a:r>
            <a:endParaRPr lang="es-ES" sz="259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99231"/>
              <a:buFont typeface="Arial"/>
              <a:buChar char="•"/>
            </a:pPr>
            <a:r>
              <a:rPr lang="es-ES" sz="259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Guía para la identificación de Altos Valores de Conservación </a:t>
            </a:r>
            <a:r>
              <a:rPr lang="es-ES" sz="2590" b="1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(AVC</a:t>
            </a:r>
            <a:r>
              <a:rPr lang="es-ES" sz="2590" b="1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)</a:t>
            </a:r>
            <a:endParaRPr lang="es-ES" sz="259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99231"/>
              <a:buFont typeface="Arial"/>
              <a:buChar char="•"/>
            </a:pPr>
            <a:r>
              <a:rPr lang="es-ES" sz="259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Gestión del patrimonio mundial </a:t>
            </a:r>
            <a:r>
              <a:rPr lang="es-ES" sz="259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natural</a:t>
            </a:r>
            <a:r>
              <a:rPr lang="es-ES" sz="2590" dirty="0"/>
              <a:t> </a:t>
            </a:r>
            <a:r>
              <a:rPr lang="es-ES" sz="2590" b="1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IUCN</a:t>
            </a:r>
            <a:endParaRPr lang="es-ES" sz="2590" b="1" i="0" u="none" strike="noStrike" cap="none" baseline="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99231"/>
              <a:buFont typeface="Arial"/>
              <a:buChar char="•"/>
            </a:pPr>
            <a:r>
              <a:rPr lang="es-ES" sz="259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Elaboración de propuestas de inscripción en la lista del patrimonio mundial </a:t>
            </a:r>
            <a:r>
              <a:rPr lang="es-ES" sz="2590" b="1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UNESCO</a:t>
            </a:r>
            <a:endParaRPr lang="es-ES" sz="2590" b="1" i="0" u="none" strike="noStrike" cap="none" baseline="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59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59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59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grpSp>
        <p:nvGrpSpPr>
          <p:cNvPr id="97" name="Shape 97"/>
          <p:cNvGrpSpPr/>
          <p:nvPr/>
        </p:nvGrpSpPr>
        <p:grpSpPr>
          <a:xfrm>
            <a:off x="417407" y="1105624"/>
            <a:ext cx="3719502" cy="5684823"/>
            <a:chOff x="5287846" y="748193"/>
            <a:chExt cx="3719502" cy="5684823"/>
          </a:xfrm>
        </p:grpSpPr>
        <p:pic>
          <p:nvPicPr>
            <p:cNvPr id="98" name="Shape 9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73378" y="748193"/>
              <a:ext cx="1952021" cy="27396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Shape 9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018764" y="2791250"/>
              <a:ext cx="1988584" cy="2554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Shape 10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87846" y="1637254"/>
              <a:ext cx="1953794" cy="27836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Shape 10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15639" y="3701530"/>
              <a:ext cx="1915477" cy="27314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295797" y="1185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s-ES" sz="36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Metodología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5167300" y="1535850"/>
            <a:ext cx="3786900" cy="4807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2500"/>
              <a:buFont typeface="Arial"/>
              <a:buChar char="•"/>
            </a:pPr>
            <a:r>
              <a:rPr lang="es-E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Recolección de información secundaria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Consulta con expertos y habitantes locales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Trabajo en campo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59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59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59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pic>
        <p:nvPicPr>
          <p:cNvPr id="108" name="Shape 108"/>
          <p:cNvPicPr preferRelativeResize="0"/>
          <p:nvPr/>
        </p:nvPicPr>
        <p:blipFill rotWithShape="1">
          <a:blip r:embed="rId3">
            <a:alphaModFix/>
          </a:blip>
          <a:srcRect l="8924" r="6077"/>
          <a:stretch/>
        </p:blipFill>
        <p:spPr>
          <a:xfrm rot="-5400000">
            <a:off x="-110050" y="1395174"/>
            <a:ext cx="5607175" cy="494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-12258" t="-3252"/>
          <a:stretch/>
        </p:blipFill>
        <p:spPr>
          <a:xfrm>
            <a:off x="6483633" y="214777"/>
            <a:ext cx="2361918" cy="265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244" y="4107751"/>
            <a:ext cx="2124056" cy="262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4340" t="10620" r="-4339" b="-10619"/>
          <a:stretch/>
        </p:blipFill>
        <p:spPr>
          <a:xfrm>
            <a:off x="4779112" y="2728814"/>
            <a:ext cx="2190013" cy="2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457200" y="14044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s-ES" sz="36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Objetos de conservación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457199" y="1359648"/>
            <a:ext cx="4155825" cy="40378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457200">
              <a:buSzPct val="100000"/>
            </a:pPr>
            <a:r>
              <a:rPr lang="es-ES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Sistemas Naturales</a:t>
            </a:r>
          </a:p>
          <a:p>
            <a:pPr marL="457200" indent="-457200">
              <a:spcBef>
                <a:spcPts val="440"/>
              </a:spcBef>
              <a:buSzPct val="100000"/>
            </a:pPr>
            <a:r>
              <a:rPr lang="es-ES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Servicios </a:t>
            </a:r>
            <a:r>
              <a:rPr lang="es-ES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ecosistémicos</a:t>
            </a:r>
          </a:p>
          <a:p>
            <a:pPr marL="457200" indent="-457200">
              <a:spcBef>
                <a:spcPts val="440"/>
              </a:spcBef>
              <a:buSzPct val="100000"/>
            </a:pPr>
            <a:r>
              <a:rPr lang="es-ES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Sistemas transformados</a:t>
            </a:r>
          </a:p>
          <a:p>
            <a:pPr marL="457200" indent="-457200">
              <a:spcBef>
                <a:spcPts val="440"/>
              </a:spcBef>
              <a:buSzPct val="100000"/>
            </a:pPr>
            <a:r>
              <a:rPr lang="es-ES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Uso </a:t>
            </a:r>
            <a:r>
              <a:rPr lang="es-ES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de la </a:t>
            </a:r>
            <a:r>
              <a:rPr lang="es-ES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biodiversidad</a:t>
            </a:r>
            <a:endParaRPr lang="es-ES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pic>
        <p:nvPicPr>
          <p:cNvPr id="120" name="Shape 120"/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5876" y="4782614"/>
            <a:ext cx="2601724" cy="1951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275" y="3585949"/>
            <a:ext cx="2641850" cy="1981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712" y="1618900"/>
            <a:ext cx="8048699" cy="51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57200" y="-1063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s-ES" sz="36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SISTEMAS NATURALES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155275" y="762000"/>
            <a:ext cx="8863499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2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Coberturas vegetales que originalmente existieron y/o existen en distintas zonas del Alto Ricaurte, con grados variables de intervención</a:t>
            </a:r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155275" y="1894950"/>
            <a:ext cx="4248600" cy="517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es-ES" sz="1600" b="1"/>
              <a:t>Enclave seco altoandino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4352025" y="1742550"/>
            <a:ext cx="4248600" cy="517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 rtl="0">
              <a:spcBef>
                <a:spcPts val="0"/>
              </a:spcBef>
              <a:buNone/>
            </a:pPr>
            <a:r>
              <a:rPr lang="es-ES" sz="1600" b="1"/>
              <a:t>Bosque andino y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s-ES" sz="1600" b="1"/>
              <a:t>altoandino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1603075" y="4517400"/>
            <a:ext cx="4248600" cy="517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s-ES" sz="1600" b="1"/>
              <a:t>Páramo</a:t>
            </a:r>
          </a:p>
          <a:p>
            <a:pPr lvl="0" rtl="0">
              <a:spcBef>
                <a:spcPts val="0"/>
              </a:spcBef>
              <a:buNone/>
            </a:pPr>
            <a:endParaRPr sz="1600" b="1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Shape 383"/>
          <p:cNvPicPr preferRelativeResize="0"/>
          <p:nvPr/>
        </p:nvPicPr>
        <p:blipFill rotWithShape="1">
          <a:blip r:embed="rId3">
            <a:alphaModFix/>
          </a:blip>
          <a:srcRect l="10424" r="25897"/>
          <a:stretch/>
        </p:blipFill>
        <p:spPr>
          <a:xfrm>
            <a:off x="-37375" y="0"/>
            <a:ext cx="582282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 txBox="1">
            <a:spLocks noGrp="1"/>
          </p:cNvSpPr>
          <p:nvPr>
            <p:ph type="title"/>
          </p:nvPr>
        </p:nvSpPr>
        <p:spPr>
          <a:xfrm>
            <a:off x="111125" y="274637"/>
            <a:ext cx="84963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s-ES" b="1" dirty="0" smtClean="0">
                <a:solidFill>
                  <a:srgbClr val="FFFFFF"/>
                </a:solidFill>
              </a:rPr>
              <a:t>Servicios ecosist</a:t>
            </a:r>
            <a:r>
              <a:rPr lang="es-ES" b="1" dirty="0" smtClean="0">
                <a:solidFill>
                  <a:srgbClr val="FFFFFF"/>
                </a:solidFill>
              </a:rPr>
              <a:t>émicos</a:t>
            </a:r>
            <a:r>
              <a:rPr lang="es-ES" sz="3600" b="1" dirty="0" smtClean="0">
                <a:solidFill>
                  <a:srgbClr val="FFFFFF"/>
                </a:solidFill>
              </a:rPr>
              <a:t/>
            </a:r>
            <a:br>
              <a:rPr lang="es-ES" sz="3600" b="1" dirty="0" smtClean="0">
                <a:solidFill>
                  <a:srgbClr val="FFFFFF"/>
                </a:solidFill>
              </a:rPr>
            </a:br>
            <a:r>
              <a:rPr lang="es-ES" sz="3600" b="1" dirty="0" smtClean="0">
                <a:solidFill>
                  <a:srgbClr val="FFFFFF"/>
                </a:solidFill>
              </a:rPr>
              <a:t>Sistema </a:t>
            </a:r>
            <a:r>
              <a:rPr lang="es-ES" sz="3600" b="1" dirty="0">
                <a:solidFill>
                  <a:srgbClr val="FFFFFF"/>
                </a:solidFill>
              </a:rPr>
              <a:t>Hídrico</a:t>
            </a:r>
          </a:p>
        </p:txBody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5976675" y="1036625"/>
            <a:ext cx="3014999" cy="5440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s-ES"/>
              <a:t>Representado en la oferta hídrica superficial de la región, distribuida en la red fluvial de ríos y quebradas y en cuerpos de agua como lagunas y humedales.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Shape 4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/>
          <p:cNvSpPr txBox="1">
            <a:spLocks noGrp="1"/>
          </p:cNvSpPr>
          <p:nvPr>
            <p:ph type="title"/>
          </p:nvPr>
        </p:nvSpPr>
        <p:spPr>
          <a:xfrm>
            <a:off x="457200" y="-1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s-ES" sz="4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Suelo</a:t>
            </a:r>
          </a:p>
        </p:txBody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1061050" y="990600"/>
            <a:ext cx="7936499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03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Recurso vital y en gran parte no renovable que está sometido a una presión cada vez mayor.</a:t>
            </a:r>
          </a:p>
          <a:p>
            <a:pPr marL="203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2400">
                <a:rtl val="0"/>
              </a:rPr>
              <a:t>Desertificación!!!!!</a:t>
            </a:r>
          </a:p>
          <a:p>
            <a:pPr marL="203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465</Words>
  <Application>Microsoft Macintosh PowerPoint</Application>
  <PresentationFormat>Presentación en pantalla (4:3)</PresentationFormat>
  <Paragraphs>89</Paragraphs>
  <Slides>14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de Office</vt:lpstr>
      <vt:lpstr>Componente natural del Alto Ricaurte e Iguaque</vt:lpstr>
      <vt:lpstr>Equipo de trabajo </vt:lpstr>
      <vt:lpstr> Alto Ricaurte</vt:lpstr>
      <vt:lpstr>Metodología</vt:lpstr>
      <vt:lpstr>Metodología</vt:lpstr>
      <vt:lpstr>Objetos de conservación</vt:lpstr>
      <vt:lpstr>SISTEMAS NATURALES</vt:lpstr>
      <vt:lpstr>Servicios ecosistémicos Sistema Hídrico</vt:lpstr>
      <vt:lpstr>Suelo</vt:lpstr>
      <vt:lpstr>SISTEMAS TRANSFORMADOS</vt:lpstr>
      <vt:lpstr>Uso de la biodiversidad</vt:lpstr>
      <vt:lpstr>Delimitación y Plan de Manejo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COMPONENTE NATURAL</dc:title>
  <cp:lastModifiedBy>Luisa Fernanda Casas</cp:lastModifiedBy>
  <cp:revision>19</cp:revision>
  <dcterms:modified xsi:type="dcterms:W3CDTF">2016-04-28T14:31:43Z</dcterms:modified>
</cp:coreProperties>
</file>