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59" r:id="rId5"/>
    <p:sldId id="263" r:id="rId6"/>
    <p:sldId id="267" r:id="rId7"/>
    <p:sldId id="269" r:id="rId8"/>
    <p:sldId id="270" r:id="rId9"/>
    <p:sldId id="271" r:id="rId10"/>
    <p:sldId id="261" r:id="rId11"/>
    <p:sldId id="272" r:id="rId12"/>
    <p:sldId id="292" r:id="rId13"/>
    <p:sldId id="273" r:id="rId14"/>
    <p:sldId id="291" r:id="rId15"/>
    <p:sldId id="289" r:id="rId16"/>
    <p:sldId id="274" r:id="rId17"/>
    <p:sldId id="287" r:id="rId18"/>
    <p:sldId id="275" r:id="rId19"/>
    <p:sldId id="276" r:id="rId20"/>
    <p:sldId id="279" r:id="rId21"/>
    <p:sldId id="278" r:id="rId22"/>
    <p:sldId id="288" r:id="rId23"/>
    <p:sldId id="290" r:id="rId24"/>
    <p:sldId id="265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12"/>
    <a:srgbClr val="68A042"/>
    <a:srgbClr val="538034"/>
    <a:srgbClr val="5E903C"/>
    <a:srgbClr val="83BC5C"/>
    <a:srgbClr val="63A0D7"/>
    <a:srgbClr val="9247F7"/>
    <a:srgbClr val="FE4444"/>
    <a:srgbClr val="FC1CBC"/>
    <a:srgbClr val="52C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8991" autoAdjust="0"/>
  </p:normalViewPr>
  <p:slideViewPr>
    <p:cSldViewPr snapToGrid="0">
      <p:cViewPr>
        <p:scale>
          <a:sx n="50" d="100"/>
          <a:sy n="50" d="100"/>
        </p:scale>
        <p:origin x="-1998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1790B-8478-4A0B-BA93-9BECFE8DB8DE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BDE42-790C-49DA-AD00-75AECFDD7A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721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DE42-790C-49DA-AD00-75AECFDD7A1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837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203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264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503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197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399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11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73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83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01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056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95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F239B-02E5-42B8-8497-A793A86E255D}" type="datetimeFigureOut">
              <a:rPr lang="es-CO" smtClean="0"/>
              <a:t>22/08/2019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09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18" Type="http://schemas.openxmlformats.org/officeDocument/2006/relationships/image" Target="../media/image67.png"/><Relationship Id="rId26" Type="http://schemas.openxmlformats.org/officeDocument/2006/relationships/image" Target="../media/image75.jpe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24" Type="http://schemas.openxmlformats.org/officeDocument/2006/relationships/image" Target="../media/image73.jpeg"/><Relationship Id="rId5" Type="http://schemas.openxmlformats.org/officeDocument/2006/relationships/image" Target="../media/image41.jpeg"/><Relationship Id="rId15" Type="http://schemas.openxmlformats.org/officeDocument/2006/relationships/image" Target="../media/image64.jpg"/><Relationship Id="rId23" Type="http://schemas.openxmlformats.org/officeDocument/2006/relationships/image" Target="../media/image72.jpeg"/><Relationship Id="rId10" Type="http://schemas.openxmlformats.org/officeDocument/2006/relationships/image" Target="../media/image59.jpg"/><Relationship Id="rId19" Type="http://schemas.openxmlformats.org/officeDocument/2006/relationships/image" Target="../media/image68.png"/><Relationship Id="rId4" Type="http://schemas.openxmlformats.org/officeDocument/2006/relationships/image" Target="../media/image54.jpg"/><Relationship Id="rId9" Type="http://schemas.openxmlformats.org/officeDocument/2006/relationships/image" Target="../media/image58.png"/><Relationship Id="rId14" Type="http://schemas.openxmlformats.org/officeDocument/2006/relationships/image" Target="../media/image63.jpg"/><Relationship Id="rId22" Type="http://schemas.openxmlformats.org/officeDocument/2006/relationships/image" Target="../media/image71.png"/><Relationship Id="rId27" Type="http://schemas.openxmlformats.org/officeDocument/2006/relationships/image" Target="../media/image7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9" y="0"/>
            <a:ext cx="1248694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77910" y="3911932"/>
            <a:ext cx="8477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CO" sz="3200" dirty="0" smtClean="0"/>
          </a:p>
          <a:p>
            <a:pPr algn="r"/>
            <a:r>
              <a:rPr lang="es-CO" sz="3200" dirty="0" smtClean="0"/>
              <a:t> </a:t>
            </a:r>
          </a:p>
          <a:p>
            <a:pPr algn="r"/>
            <a:r>
              <a:rPr lang="es-CO" sz="3200" dirty="0" smtClean="0"/>
              <a:t>De Elsa Matilde Escobar Ángel</a:t>
            </a:r>
            <a:endParaRPr lang="es-CO" sz="32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6958940" y="4696762"/>
            <a:ext cx="487762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4"/>
          <p:cNvSpPr txBox="1"/>
          <p:nvPr/>
        </p:nvSpPr>
        <p:spPr>
          <a:xfrm>
            <a:off x="5483225" y="2317542"/>
            <a:ext cx="6353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Informe de gestión</a:t>
            </a:r>
            <a:br>
              <a:rPr lang="es-CO" sz="4800" b="1" dirty="0" smtClean="0"/>
            </a:br>
            <a:r>
              <a:rPr lang="es-CO" sz="4800" b="1" dirty="0" smtClean="0"/>
              <a:t> Dirección Ejecutiva </a:t>
            </a:r>
          </a:p>
          <a:p>
            <a:pPr algn="r"/>
            <a:r>
              <a:rPr lang="es-CO" sz="4000" b="1" dirty="0" smtClean="0"/>
              <a:t>1998-2018</a:t>
            </a:r>
          </a:p>
          <a:p>
            <a:pPr algn="r"/>
            <a:endParaRPr lang="es-CO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24242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88915"/>
          </a:xfrm>
        </p:spPr>
      </p:pic>
      <p:cxnSp>
        <p:nvCxnSpPr>
          <p:cNvPr id="7" name="Conector recto 6"/>
          <p:cNvCxnSpPr/>
          <p:nvPr/>
        </p:nvCxnSpPr>
        <p:spPr>
          <a:xfrm>
            <a:off x="6028781" y="5056215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454870" y="3370240"/>
            <a:ext cx="657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 trabajo por las comunidades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2314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005913" y="4546243"/>
            <a:ext cx="1404132" cy="24639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29 Elipse"/>
          <p:cNvSpPr/>
          <p:nvPr/>
        </p:nvSpPr>
        <p:spPr>
          <a:xfrm>
            <a:off x="3618487" y="3008740"/>
            <a:ext cx="2157690" cy="201486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Rectángulo"/>
          <p:cNvSpPr/>
          <p:nvPr/>
        </p:nvSpPr>
        <p:spPr>
          <a:xfrm>
            <a:off x="1105519" y="5055737"/>
            <a:ext cx="1404132" cy="19610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1229405" y="5882161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8129653" y="3733458"/>
            <a:ext cx="3541979" cy="11870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200" b="1" dirty="0"/>
              <a:t>Proyectos anuales</a:t>
            </a:r>
          </a:p>
          <a:p>
            <a:pPr marL="0" indent="0">
              <a:buNone/>
            </a:pPr>
            <a:r>
              <a:rPr lang="es-CO" sz="2200" b="1" dirty="0" smtClean="0"/>
              <a:t>en promedio </a:t>
            </a:r>
          </a:p>
          <a:p>
            <a:pPr marL="0" indent="0">
              <a:buNone/>
            </a:pPr>
            <a:r>
              <a:rPr lang="es-CO" sz="2200" dirty="0" smtClean="0"/>
              <a:t>durante los últimos 4 años</a:t>
            </a:r>
            <a:endParaRPr lang="es-CO" sz="1900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3" name="2 Elipse"/>
          <p:cNvSpPr/>
          <p:nvPr/>
        </p:nvSpPr>
        <p:spPr>
          <a:xfrm>
            <a:off x="755203" y="3600082"/>
            <a:ext cx="2157690" cy="201486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572323" y="4016171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s-CO" sz="5400" b="1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s-CO" sz="7200" b="1" u="sng" dirty="0" smtClean="0"/>
              <a:t>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/>
              <a:t>P</a:t>
            </a:r>
            <a:r>
              <a:rPr lang="es-CO" sz="2000" b="1" dirty="0" smtClean="0"/>
              <a:t>royectos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 smtClean="0"/>
              <a:t>ejecutados</a:t>
            </a:r>
            <a:endParaRPr lang="es-CO" sz="2000" b="1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4123635" y="5395586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 </a:t>
            </a:r>
          </a:p>
          <a:p>
            <a:pPr marL="0" indent="0">
              <a:buNone/>
            </a:pPr>
            <a:r>
              <a:rPr lang="es-CO" sz="3600" b="1" dirty="0" smtClean="0"/>
              <a:t>2018</a:t>
            </a:r>
            <a:endParaRPr lang="es-CO" sz="3600" b="1" dirty="0"/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3413980" y="345138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s-CO" sz="5400" b="1" dirty="0" smtClean="0">
                <a:solidFill>
                  <a:schemeClr val="accent6">
                    <a:lumMod val="75000"/>
                  </a:schemeClr>
                </a:solidFill>
              </a:rPr>
              <a:t>169</a:t>
            </a:r>
            <a:r>
              <a:rPr lang="es-CO" sz="7200" b="1" u="sng" dirty="0" smtClean="0"/>
              <a:t>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/>
              <a:t>P</a:t>
            </a:r>
            <a:r>
              <a:rPr lang="es-CO" sz="2000" b="1" dirty="0" smtClean="0"/>
              <a:t>royectos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 smtClean="0"/>
              <a:t>ejecutados</a:t>
            </a:r>
            <a:endParaRPr lang="es-CO" sz="2000" b="1" dirty="0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8647285" y="428694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endParaRPr lang="es-CO" sz="2200" dirty="0"/>
          </a:p>
        </p:txBody>
      </p:sp>
      <p:cxnSp>
        <p:nvCxnSpPr>
          <p:cNvPr id="16" name="15 Conector recto"/>
          <p:cNvCxnSpPr/>
          <p:nvPr/>
        </p:nvCxnSpPr>
        <p:spPr>
          <a:xfrm>
            <a:off x="6525661" y="3738363"/>
            <a:ext cx="0" cy="107951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2"/>
          <p:cNvSpPr txBox="1">
            <a:spLocks/>
          </p:cNvSpPr>
          <p:nvPr/>
        </p:nvSpPr>
        <p:spPr>
          <a:xfrm>
            <a:off x="6703184" y="3534206"/>
            <a:ext cx="3541979" cy="1554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0400" b="1" dirty="0" smtClean="0"/>
              <a:t>35</a:t>
            </a:r>
            <a:endParaRPr lang="es-CO" sz="9500" dirty="0" smtClean="0"/>
          </a:p>
          <a:p>
            <a:pPr marL="0" indent="0">
              <a:buNone/>
            </a:pPr>
            <a:endParaRPr lang="es-CO" sz="3200" b="1" dirty="0"/>
          </a:p>
        </p:txBody>
      </p:sp>
      <p:cxnSp>
        <p:nvCxnSpPr>
          <p:cNvPr id="28" name="27 Conector recto"/>
          <p:cNvCxnSpPr/>
          <p:nvPr/>
        </p:nvCxnSpPr>
        <p:spPr>
          <a:xfrm>
            <a:off x="11394440" y="3747185"/>
            <a:ext cx="0" cy="117336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10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5961374" y="3790243"/>
            <a:ext cx="6829534" cy="2339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306814" y="4418676"/>
            <a:ext cx="6241312" cy="218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/>
              <a:t>De </a:t>
            </a:r>
            <a:r>
              <a:rPr lang="es-CO" b="1" dirty="0" smtClean="0"/>
              <a:t>100 </a:t>
            </a:r>
            <a:r>
              <a:rPr lang="es-CO" dirty="0" smtClean="0"/>
              <a:t>a </a:t>
            </a:r>
            <a:r>
              <a:rPr lang="es-CO" b="1" dirty="0" smtClean="0"/>
              <a:t>143.076 </a:t>
            </a:r>
            <a:r>
              <a:rPr lang="es-CO" dirty="0" smtClean="0"/>
              <a:t>beneficiarios </a:t>
            </a:r>
            <a:endParaRPr lang="es-CO" b="1" dirty="0"/>
          </a:p>
          <a:p>
            <a:pPr marL="0" indent="0">
              <a:buNone/>
            </a:pPr>
            <a:r>
              <a:rPr lang="es-CO" dirty="0" smtClean="0"/>
              <a:t>De </a:t>
            </a:r>
            <a:r>
              <a:rPr lang="es-CO" b="1" dirty="0" smtClean="0"/>
              <a:t>100</a:t>
            </a:r>
            <a:r>
              <a:rPr lang="es-CO" dirty="0" smtClean="0"/>
              <a:t> a </a:t>
            </a:r>
            <a:r>
              <a:rPr lang="es-CO" b="1" dirty="0" smtClean="0"/>
              <a:t>68.251 </a:t>
            </a:r>
            <a:r>
              <a:rPr lang="es-CO" dirty="0" smtClean="0"/>
              <a:t>personas capacitadas</a:t>
            </a:r>
          </a:p>
        </p:txBody>
      </p:sp>
      <p:pic>
        <p:nvPicPr>
          <p:cNvPr id="6" name="Picture 4" descr="http://www.natura.org.co/wp-content/uploads/2019/05/agricultores-de-santand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3060331"/>
            <a:ext cx="5365689" cy="2810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6306814" y="3129812"/>
            <a:ext cx="6241312" cy="218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b="1" dirty="0" smtClean="0"/>
              <a:t>Desde 1998 a 2018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Elipse"/>
          <p:cNvSpPr/>
          <p:nvPr/>
        </p:nvSpPr>
        <p:spPr>
          <a:xfrm>
            <a:off x="10280142" y="2483944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38 Rectángulo"/>
          <p:cNvSpPr/>
          <p:nvPr/>
        </p:nvSpPr>
        <p:spPr>
          <a:xfrm>
            <a:off x="10928820" y="2623791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dirty="0" smtClean="0"/>
              <a:t>6</a:t>
            </a:r>
          </a:p>
        </p:txBody>
      </p:sp>
      <p:sp>
        <p:nvSpPr>
          <p:cNvPr id="36" name="35 Elipse"/>
          <p:cNvSpPr/>
          <p:nvPr/>
        </p:nvSpPr>
        <p:spPr>
          <a:xfrm>
            <a:off x="7365376" y="2354154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33 Elipse"/>
          <p:cNvSpPr/>
          <p:nvPr/>
        </p:nvSpPr>
        <p:spPr>
          <a:xfrm>
            <a:off x="4498626" y="2358753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34 Rectángulo"/>
          <p:cNvSpPr/>
          <p:nvPr/>
        </p:nvSpPr>
        <p:spPr>
          <a:xfrm>
            <a:off x="4786812" y="2569360"/>
            <a:ext cx="827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12.000</a:t>
            </a:r>
          </a:p>
          <a:p>
            <a:pPr algn="ctr"/>
            <a:r>
              <a:rPr lang="es-CO" dirty="0" smtClean="0"/>
              <a:t>ha </a:t>
            </a:r>
          </a:p>
        </p:txBody>
      </p:sp>
      <p:sp>
        <p:nvSpPr>
          <p:cNvPr id="32" name="31 Elipse"/>
          <p:cNvSpPr/>
          <p:nvPr/>
        </p:nvSpPr>
        <p:spPr>
          <a:xfrm>
            <a:off x="1672896" y="2379937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2545974" y="3667806"/>
            <a:ext cx="7796252" cy="4303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ecopetro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87" y="4837262"/>
            <a:ext cx="2274154" cy="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emges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32" y="4806349"/>
            <a:ext cx="1298409" cy="12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isagen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24928" r="10828" b="24826"/>
          <a:stretch/>
        </p:blipFill>
        <p:spPr bwMode="auto">
          <a:xfrm>
            <a:off x="3472105" y="5134573"/>
            <a:ext cx="1665027" cy="5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esultado de imagen para epm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AutoShape 12" descr="Resultado de imagen para epm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206" name="Picture 14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418" b="7781"/>
          <a:stretch/>
        </p:blipFill>
        <p:spPr bwMode="auto">
          <a:xfrm>
            <a:off x="4565421" y="5696484"/>
            <a:ext cx="1467236" cy="8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 descr="Resultado de imagen para equion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AutoShape 18" descr="Resultado de imagen para equion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4" name="AutoShape 20" descr="Resultado de imagen para equion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AutoShape 22" descr="Resultado de imagen para equion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218" name="Picture 26" descr="Resultado de imagen para equio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32" y="5696484"/>
            <a:ext cx="1353815" cy="7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Elipse"/>
          <p:cNvSpPr/>
          <p:nvPr/>
        </p:nvSpPr>
        <p:spPr>
          <a:xfrm>
            <a:off x="963703" y="3031286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25 Elipse"/>
          <p:cNvSpPr/>
          <p:nvPr/>
        </p:nvSpPr>
        <p:spPr>
          <a:xfrm>
            <a:off x="3740736" y="3031285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Elipse"/>
          <p:cNvSpPr/>
          <p:nvPr/>
        </p:nvSpPr>
        <p:spPr>
          <a:xfrm>
            <a:off x="6545465" y="3007227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28 Elipse"/>
          <p:cNvSpPr/>
          <p:nvPr/>
        </p:nvSpPr>
        <p:spPr>
          <a:xfrm>
            <a:off x="9626275" y="3031284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29 Rectángulo"/>
          <p:cNvSpPr/>
          <p:nvPr/>
        </p:nvSpPr>
        <p:spPr>
          <a:xfrm>
            <a:off x="9811713" y="3420245"/>
            <a:ext cx="154253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Proyectos de </a:t>
            </a:r>
          </a:p>
          <a:p>
            <a:pPr algn="ctr"/>
            <a:r>
              <a:rPr lang="es-CO" sz="1900" b="1" dirty="0" smtClean="0"/>
              <a:t>créditos de </a:t>
            </a:r>
          </a:p>
          <a:p>
            <a:pPr algn="ctr"/>
            <a:r>
              <a:rPr lang="es-CO" sz="1900" b="1" dirty="0" smtClean="0"/>
              <a:t>carbón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1791641" y="2483944"/>
            <a:ext cx="11440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57.270</a:t>
            </a:r>
          </a:p>
          <a:p>
            <a:pPr algn="ctr"/>
            <a:r>
              <a:rPr lang="es-CO" sz="1600" dirty="0" smtClean="0"/>
              <a:t>construidas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701143" y="3505558"/>
            <a:ext cx="1947969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Compensaciones </a:t>
            </a:r>
          </a:p>
          <a:p>
            <a:pPr algn="ctr"/>
            <a:r>
              <a:rPr lang="es-CO" sz="1900" b="1" dirty="0" smtClean="0"/>
              <a:t>e inversión </a:t>
            </a:r>
          </a:p>
          <a:p>
            <a:pPr algn="ctr"/>
            <a:r>
              <a:rPr lang="es-CO" sz="1900" b="1" dirty="0" smtClean="0"/>
              <a:t>del </a:t>
            </a:r>
            <a:r>
              <a:rPr lang="es-CO" sz="1900" b="1" dirty="0"/>
              <a:t>1%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6587465" y="3398211"/>
            <a:ext cx="174009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Acuerdos de </a:t>
            </a:r>
          </a:p>
          <a:p>
            <a:pPr algn="ctr"/>
            <a:r>
              <a:rPr lang="es-CO" sz="1900" b="1" dirty="0" smtClean="0"/>
              <a:t>conservación y </a:t>
            </a:r>
          </a:p>
          <a:p>
            <a:pPr algn="ctr"/>
            <a:r>
              <a:rPr lang="es-CO" sz="1900" b="1" dirty="0" smtClean="0"/>
              <a:t>producción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395617" y="3593024"/>
            <a:ext cx="96026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/>
              <a:t>Estufas </a:t>
            </a:r>
            <a:endParaRPr lang="es-CO" sz="1900" b="1" dirty="0" smtClean="0"/>
          </a:p>
          <a:p>
            <a:pPr algn="ctr"/>
            <a:r>
              <a:rPr lang="es-CO" sz="1900" b="1" dirty="0" smtClean="0"/>
              <a:t>de </a:t>
            </a:r>
            <a:r>
              <a:rPr lang="es-CO" sz="1900" b="1" dirty="0"/>
              <a:t>leña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7606114" y="2450805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1.000</a:t>
            </a:r>
          </a:p>
          <a:p>
            <a:pPr algn="ctr"/>
            <a:r>
              <a:rPr lang="es-CO" dirty="0" smtClean="0"/>
              <a:t>firmados </a:t>
            </a:r>
          </a:p>
        </p:txBody>
      </p:sp>
    </p:spTree>
    <p:extLst>
      <p:ext uri="{BB962C8B-B14F-4D97-AF65-F5344CB8AC3E}">
        <p14:creationId xmlns:p14="http://schemas.microsoft.com/office/powerpoint/2010/main" val="6218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pic>
        <p:nvPicPr>
          <p:cNvPr id="2050" name="Picture 2" descr="C:\Users\contabilidad\Downloads\305570-P7ZV7S-742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8" y="2028342"/>
            <a:ext cx="3388872" cy="50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ntabilidad\Downloads\305570-P7ZV7S-742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03" y="3246295"/>
            <a:ext cx="944623" cy="14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561975" y="17193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Zona de influencia 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05161" y="2411041"/>
            <a:ext cx="1146707" cy="280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2261" y="346206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Chocó</a:t>
            </a:r>
            <a:endParaRPr lang="es-CO" sz="1400" dirty="0"/>
          </a:p>
        </p:txBody>
      </p:sp>
      <p:cxnSp>
        <p:nvCxnSpPr>
          <p:cNvPr id="11" name="10 Conector recto"/>
          <p:cNvCxnSpPr/>
          <p:nvPr/>
        </p:nvCxnSpPr>
        <p:spPr>
          <a:xfrm flipV="1">
            <a:off x="1424914" y="3789947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contabilidad\Downloads\305570-P7ZV7S-742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61" y="3959224"/>
            <a:ext cx="559444" cy="8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"/>
          <p:cNvCxnSpPr/>
          <p:nvPr/>
        </p:nvCxnSpPr>
        <p:spPr>
          <a:xfrm>
            <a:off x="1435619" y="4447314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contenido 2"/>
          <p:cNvSpPr txBox="1">
            <a:spLocks/>
          </p:cNvSpPr>
          <p:nvPr/>
        </p:nvSpPr>
        <p:spPr>
          <a:xfrm>
            <a:off x="-22132" y="410578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pic>
        <p:nvPicPr>
          <p:cNvPr id="2053" name="Picture 5" descr="C:\Users\contabilidad\Downloads\305570-P7ZV7S-742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74" y="3333402"/>
            <a:ext cx="642966" cy="9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21 Conector recto"/>
          <p:cNvCxnSpPr/>
          <p:nvPr/>
        </p:nvCxnSpPr>
        <p:spPr>
          <a:xfrm>
            <a:off x="3517729" y="3675789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2"/>
          <p:cNvSpPr txBox="1">
            <a:spLocks/>
          </p:cNvSpPr>
          <p:nvPr/>
        </p:nvSpPr>
        <p:spPr>
          <a:xfrm>
            <a:off x="3720737" y="333340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7040952" y="2411041"/>
            <a:ext cx="1146707" cy="280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2018</a:t>
            </a:r>
            <a:endParaRPr lang="es-CO" sz="3600" b="1" dirty="0"/>
          </a:p>
        </p:txBody>
      </p:sp>
      <p:pic>
        <p:nvPicPr>
          <p:cNvPr id="2054" name="Picture 6" descr="C:\Users\contabilidad\Downloads\305570-P7ZV7S-742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82" y="1659181"/>
            <a:ext cx="3287107" cy="519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ista previa de imag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4" t="44174" r="6998" b="23412"/>
          <a:stretch/>
        </p:blipFill>
        <p:spPr bwMode="auto">
          <a:xfrm>
            <a:off x="10068056" y="2397461"/>
            <a:ext cx="1766790" cy="10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ontabilidad\Downloads\305570-P7ZV7S-742-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85" y="4719655"/>
            <a:ext cx="1766514" cy="25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28 Conector recto"/>
          <p:cNvCxnSpPr/>
          <p:nvPr/>
        </p:nvCxnSpPr>
        <p:spPr>
          <a:xfrm>
            <a:off x="4204215" y="6180194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contenido 2"/>
          <p:cNvSpPr txBox="1">
            <a:spLocks/>
          </p:cNvSpPr>
          <p:nvPr/>
        </p:nvSpPr>
        <p:spPr>
          <a:xfrm>
            <a:off x="4329512" y="5837077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Amazonas</a:t>
            </a:r>
            <a:endParaRPr lang="es-CO" sz="1400" dirty="0"/>
          </a:p>
        </p:txBody>
      </p:sp>
      <p:pic>
        <p:nvPicPr>
          <p:cNvPr id="21" name="Imagen 2"/>
          <p:cNvPicPr>
            <a:picLocks noChangeAspect="1"/>
          </p:cNvPicPr>
          <p:nvPr/>
        </p:nvPicPr>
        <p:blipFill rotWithShape="1">
          <a:blip r:embed="rId10"/>
          <a:srcRect l="71294" t="50099" r="24826" b="43798"/>
          <a:stretch/>
        </p:blipFill>
        <p:spPr>
          <a:xfrm>
            <a:off x="3759208" y="1741910"/>
            <a:ext cx="509120" cy="4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3" grpId="0"/>
      <p:bldP spid="24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643254" y="3122053"/>
            <a:ext cx="3197047" cy="153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s-CO" sz="6600" b="1" dirty="0" smtClean="0">
                <a:solidFill>
                  <a:srgbClr val="C00000"/>
                </a:solidFill>
              </a:rPr>
              <a:t>+</a:t>
            </a:r>
            <a:r>
              <a:rPr lang="es-CO" sz="6600" b="1" dirty="0" smtClean="0"/>
              <a:t> 1.000</a:t>
            </a:r>
            <a:r>
              <a:rPr lang="es-CO" sz="5400" b="1" dirty="0" smtClean="0"/>
              <a:t>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s-CO" sz="2100" b="1" dirty="0" smtClean="0"/>
              <a:t>Empresas y  organizaciones vinculadas 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/>
          <a:srcRect l="67401" t="43619" r="16691" b="49881"/>
          <a:stretch/>
        </p:blipFill>
        <p:spPr>
          <a:xfrm>
            <a:off x="5417678" y="5856868"/>
            <a:ext cx="2177381" cy="500508"/>
          </a:xfrm>
          <a:prstGeom prst="rect">
            <a:avLst/>
          </a:prstGeom>
        </p:spPr>
      </p:pic>
      <p:pic>
        <p:nvPicPr>
          <p:cNvPr id="9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695" y="4837753"/>
            <a:ext cx="1662748" cy="971231"/>
          </a:xfrm>
          <a:prstGeom prst="rect">
            <a:avLst/>
          </a:prstGeom>
        </p:spPr>
      </p:pic>
      <p:pic>
        <p:nvPicPr>
          <p:cNvPr id="10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64" y="5736826"/>
            <a:ext cx="787779" cy="851670"/>
          </a:xfrm>
          <a:prstGeom prst="rect">
            <a:avLst/>
          </a:prstGeom>
        </p:spPr>
      </p:pic>
      <p:pic>
        <p:nvPicPr>
          <p:cNvPr id="11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3699119"/>
            <a:ext cx="1301158" cy="650579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6" y="3606553"/>
            <a:ext cx="1050487" cy="1050487"/>
          </a:xfrm>
          <a:prstGeom prst="rect">
            <a:avLst/>
          </a:prstGeom>
        </p:spPr>
      </p:pic>
      <p:pic>
        <p:nvPicPr>
          <p:cNvPr id="13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44" y="2688845"/>
            <a:ext cx="1663799" cy="831900"/>
          </a:xfrm>
          <a:prstGeom prst="rect">
            <a:avLst/>
          </a:prstGeom>
        </p:spPr>
      </p:pic>
      <p:pic>
        <p:nvPicPr>
          <p:cNvPr id="14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1" y="2892886"/>
            <a:ext cx="1603643" cy="696009"/>
          </a:xfrm>
          <a:prstGeom prst="rect">
            <a:avLst/>
          </a:prstGeom>
        </p:spPr>
      </p:pic>
      <p:pic>
        <p:nvPicPr>
          <p:cNvPr id="15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39" y="5820546"/>
            <a:ext cx="2371725" cy="609600"/>
          </a:xfrm>
          <a:prstGeom prst="rect">
            <a:avLst/>
          </a:prstGeom>
        </p:spPr>
      </p:pic>
      <p:pic>
        <p:nvPicPr>
          <p:cNvPr id="16" name="Imagen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28" y="1929547"/>
            <a:ext cx="5646508" cy="750627"/>
          </a:xfrm>
          <a:prstGeom prst="rect">
            <a:avLst/>
          </a:prstGeom>
        </p:spPr>
      </p:pic>
      <p:pic>
        <p:nvPicPr>
          <p:cNvPr id="17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1858858"/>
            <a:ext cx="821316" cy="8213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/>
          <a:stretch/>
        </p:blipFill>
        <p:spPr>
          <a:xfrm>
            <a:off x="307975" y="1855130"/>
            <a:ext cx="4448175" cy="103108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4"/>
          <a:stretch/>
        </p:blipFill>
        <p:spPr>
          <a:xfrm>
            <a:off x="7606844" y="5474175"/>
            <a:ext cx="1255778" cy="111432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2" y="5629444"/>
            <a:ext cx="4638760" cy="895934"/>
          </a:xfrm>
          <a:prstGeom prst="rect">
            <a:avLst/>
          </a:prstGeom>
        </p:spPr>
      </p:pic>
      <p:pic>
        <p:nvPicPr>
          <p:cNvPr id="21" name="Picture 4" descr="Resultado de imagen para BANCO DE BOGOT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7877" r="19744" b="16255"/>
          <a:stretch/>
        </p:blipFill>
        <p:spPr bwMode="auto">
          <a:xfrm>
            <a:off x="484082" y="4532870"/>
            <a:ext cx="939433" cy="7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7"/>
          <p:cNvPicPr>
            <a:picLocks noChangeAspect="1"/>
          </p:cNvPicPr>
          <p:nvPr/>
        </p:nvPicPr>
        <p:blipFill rotWithShape="1">
          <a:blip r:embed="rId17"/>
          <a:srcRect l="41368" t="17860" r="42064" b="70066"/>
          <a:stretch/>
        </p:blipFill>
        <p:spPr>
          <a:xfrm>
            <a:off x="2062713" y="2842387"/>
            <a:ext cx="1556699" cy="638105"/>
          </a:xfrm>
          <a:prstGeom prst="rect">
            <a:avLst/>
          </a:prstGeom>
        </p:spPr>
      </p:pic>
      <p:pic>
        <p:nvPicPr>
          <p:cNvPr id="23" name="Picture 8" descr="Resultado de imagen para BAVARI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03" y="3642637"/>
            <a:ext cx="868466" cy="76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Resultado de imagen para COMPENSA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51" y="5009486"/>
            <a:ext cx="2175648" cy="5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sultado de imagen para BIBO ESPECTADO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46" y="4389528"/>
            <a:ext cx="1239916" cy="12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Resultado de imagen para HOTEL TEQUENDAMA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13" y="5104458"/>
            <a:ext cx="2312960" cy="5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sultado de imagen para GRUPO ARG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14" y="4432766"/>
            <a:ext cx="1915468" cy="11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Imagen relacionada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19" y="4103706"/>
            <a:ext cx="1031129" cy="9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Resultado de imagen para us embassy colombia logo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3999" r="20979" b="24419"/>
          <a:stretch/>
        </p:blipFill>
        <p:spPr bwMode="auto">
          <a:xfrm>
            <a:off x="9501342" y="3612815"/>
            <a:ext cx="1103023" cy="10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Resultado de imagen para cine colombia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t="20501" r="16244" b="16414"/>
          <a:stretch/>
        </p:blipFill>
        <p:spPr bwMode="auto">
          <a:xfrm>
            <a:off x="3167478" y="3449850"/>
            <a:ext cx="692774" cy="6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esultado de imagen para blu radi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62" y="3515711"/>
            <a:ext cx="862315" cy="8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1237" y="2762977"/>
            <a:ext cx="1542280" cy="6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28 Conector recto"/>
          <p:cNvCxnSpPr/>
          <p:nvPr/>
        </p:nvCxnSpPr>
        <p:spPr>
          <a:xfrm>
            <a:off x="10323930" y="4028778"/>
            <a:ext cx="0" cy="719439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8086166" y="5458299"/>
            <a:ext cx="940948" cy="430299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Elipse"/>
          <p:cNvSpPr/>
          <p:nvPr/>
        </p:nvSpPr>
        <p:spPr>
          <a:xfrm>
            <a:off x="8857129" y="4747022"/>
            <a:ext cx="3881954" cy="35542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Rectángulo"/>
          <p:cNvSpPr/>
          <p:nvPr/>
        </p:nvSpPr>
        <p:spPr>
          <a:xfrm>
            <a:off x="1" y="2997180"/>
            <a:ext cx="1599270" cy="102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Investigaciones </a:t>
            </a:r>
          </a:p>
        </p:txBody>
      </p:sp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39" y="1713762"/>
            <a:ext cx="588550" cy="5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2973198" y="487897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174</a:t>
            </a:r>
          </a:p>
          <a:p>
            <a:pPr marL="0" indent="0" algn="ctr">
              <a:buNone/>
            </a:pPr>
            <a:r>
              <a:rPr lang="es-CO" sz="2000" b="1" dirty="0" smtClean="0"/>
              <a:t>Investigaciones</a:t>
            </a:r>
          </a:p>
        </p:txBody>
      </p:sp>
      <p:sp>
        <p:nvSpPr>
          <p:cNvPr id="14" name="13 Elipse"/>
          <p:cNvSpPr/>
          <p:nvPr/>
        </p:nvSpPr>
        <p:spPr>
          <a:xfrm>
            <a:off x="6484889" y="4297457"/>
            <a:ext cx="1781503" cy="17207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Elipse"/>
          <p:cNvSpPr/>
          <p:nvPr/>
        </p:nvSpPr>
        <p:spPr>
          <a:xfrm>
            <a:off x="9386810" y="2528777"/>
            <a:ext cx="1781503" cy="17207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8463611" y="5563070"/>
            <a:ext cx="4484133" cy="127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b="1" dirty="0" smtClean="0"/>
              <a:t>Reconocido por </a:t>
            </a:r>
          </a:p>
          <a:p>
            <a:pPr marL="0" indent="0" algn="ctr">
              <a:buNone/>
            </a:pPr>
            <a:r>
              <a:rPr lang="es-CO" b="1" dirty="0" smtClean="0"/>
              <a:t>Colciencias</a:t>
            </a:r>
            <a:endParaRPr lang="es-CO" b="1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2051955" y="307654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12</a:t>
            </a:r>
          </a:p>
          <a:p>
            <a:pPr marL="0" indent="0" algn="ctr">
              <a:buNone/>
            </a:pPr>
            <a:r>
              <a:rPr lang="es-CO" sz="2000" b="1" dirty="0" smtClean="0"/>
              <a:t>Investigaciones</a:t>
            </a: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280847" y="3275952"/>
            <a:ext cx="173454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9 Rectángulo"/>
          <p:cNvSpPr/>
          <p:nvPr/>
        </p:nvSpPr>
        <p:spPr>
          <a:xfrm>
            <a:off x="1058472" y="2961842"/>
            <a:ext cx="5138436" cy="127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Rectángulo"/>
          <p:cNvSpPr/>
          <p:nvPr/>
        </p:nvSpPr>
        <p:spPr>
          <a:xfrm>
            <a:off x="1058473" y="4608851"/>
            <a:ext cx="5138436" cy="127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Triángulo isósceles"/>
          <p:cNvSpPr/>
          <p:nvPr/>
        </p:nvSpPr>
        <p:spPr>
          <a:xfrm rot="5400000">
            <a:off x="1088719" y="3114924"/>
            <a:ext cx="1694444" cy="79446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19 Rectángulo"/>
          <p:cNvSpPr/>
          <p:nvPr/>
        </p:nvSpPr>
        <p:spPr>
          <a:xfrm>
            <a:off x="0" y="4878975"/>
            <a:ext cx="2461299" cy="102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Triángulo isósceles"/>
          <p:cNvSpPr/>
          <p:nvPr/>
        </p:nvSpPr>
        <p:spPr>
          <a:xfrm rot="5400000">
            <a:off x="2011311" y="5049986"/>
            <a:ext cx="1694444" cy="79446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280847" y="5185130"/>
            <a:ext cx="3122614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9027114" y="267067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</a:t>
            </a:r>
          </a:p>
          <a:p>
            <a:pPr marL="0" indent="0" algn="ctr">
              <a:buNone/>
            </a:pPr>
            <a:r>
              <a:rPr lang="es-CO" sz="2000" b="1" dirty="0" smtClean="0"/>
              <a:t>Centro de investigación</a:t>
            </a:r>
            <a:endParaRPr lang="es-CO" sz="2000" b="1" dirty="0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6125193" y="436052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 </a:t>
            </a:r>
          </a:p>
          <a:p>
            <a:pPr marL="0" indent="0" algn="ctr">
              <a:buNone/>
            </a:pPr>
            <a:r>
              <a:rPr lang="es-CO" sz="2000" b="1" dirty="0" smtClean="0"/>
              <a:t>Grupo de investigación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719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11" grpId="0"/>
      <p:bldP spid="14" grpId="0" animBg="1"/>
      <p:bldP spid="16" grpId="0" animBg="1"/>
      <p:bldP spid="17" grpId="0"/>
      <p:bldP spid="24" grpId="0"/>
      <p:bldP spid="25" grpId="0"/>
      <p:bldP spid="10" grpId="0"/>
      <p:bldP spid="28" grpId="0"/>
      <p:bldP spid="3" grpId="0" animBg="1"/>
      <p:bldP spid="20" grpId="0" animBg="1"/>
      <p:bldP spid="21" grpId="0" animBg="1"/>
      <p:bldP spid="26" grpId="0"/>
      <p:bldP spid="1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96015"/>
          </a:xfrm>
        </p:spPr>
      </p:pic>
      <p:cxnSp>
        <p:nvCxnSpPr>
          <p:cNvPr id="6" name="Conector recto 6"/>
          <p:cNvCxnSpPr/>
          <p:nvPr/>
        </p:nvCxnSpPr>
        <p:spPr>
          <a:xfrm>
            <a:off x="6028781" y="5056215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4"/>
          <p:cNvSpPr txBox="1"/>
          <p:nvPr/>
        </p:nvSpPr>
        <p:spPr>
          <a:xfrm>
            <a:off x="5454870" y="3370240"/>
            <a:ext cx="657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 trabajo con la sociedad civil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40855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860354" y="18352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Iniciativas</a:t>
            </a:r>
          </a:p>
        </p:txBody>
      </p:sp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28" y="1779744"/>
            <a:ext cx="573393" cy="5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848512" y="2759549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pic>
        <p:nvPicPr>
          <p:cNvPr id="30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35" name="AutoShape 6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7" name="AutoShape 8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0" name="AutoShape 10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1" name="AutoShape 12" descr="https://http2.mlstatic.com/D_NQ_NP_681779-MCO27253158591_042018-O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2" name="AutoShape 14" descr="https://http2.mlstatic.com/D_NQ_NP_681779-MCO27253158591_042018-O.web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4" t="36079" r="44064" b="34040"/>
          <a:stretch/>
        </p:blipFill>
        <p:spPr bwMode="auto">
          <a:xfrm>
            <a:off x="1833361" y="5567185"/>
            <a:ext cx="775053" cy="10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8983" r="31448" b="31789"/>
          <a:stretch/>
        </p:blipFill>
        <p:spPr bwMode="auto">
          <a:xfrm>
            <a:off x="3011600" y="5711878"/>
            <a:ext cx="1417357" cy="90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765175" y="3428235"/>
            <a:ext cx="4251114" cy="1358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25 Rectángulo redondeado"/>
          <p:cNvSpPr/>
          <p:nvPr/>
        </p:nvSpPr>
        <p:spPr>
          <a:xfrm>
            <a:off x="2268883" y="3428234"/>
            <a:ext cx="4102148" cy="1358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26 Rectángulo redondeado"/>
          <p:cNvSpPr/>
          <p:nvPr/>
        </p:nvSpPr>
        <p:spPr>
          <a:xfrm>
            <a:off x="3614932" y="3428236"/>
            <a:ext cx="4102148" cy="13589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Rectángulo redondeado"/>
          <p:cNvSpPr/>
          <p:nvPr/>
        </p:nvSpPr>
        <p:spPr>
          <a:xfrm>
            <a:off x="5016289" y="3428232"/>
            <a:ext cx="1915365" cy="1358921"/>
          </a:xfrm>
          <a:prstGeom prst="roundRect">
            <a:avLst/>
          </a:prstGeom>
          <a:solidFill>
            <a:srgbClr val="83BC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900103" y="366131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dirty="0" smtClean="0"/>
              <a:t>Álbum de fauna colombiana</a:t>
            </a: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2393266" y="3786105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Natura &amp; </a:t>
            </a:r>
            <a:r>
              <a:rPr lang="es-CO" sz="2000" dirty="0" err="1" smtClean="0"/>
              <a:t>co</a:t>
            </a:r>
            <a:r>
              <a:rPr lang="es-CO" sz="2000" dirty="0" smtClean="0"/>
              <a:t>.</a:t>
            </a: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3710371" y="3784492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Empresa Natura</a:t>
            </a: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5044020" y="2759547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5124023" y="386759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err="1" smtClean="0"/>
              <a:t>NaturaCert</a:t>
            </a:r>
            <a:endParaRPr lang="es-CO" sz="2000" dirty="0" smtClean="0"/>
          </a:p>
        </p:txBody>
      </p:sp>
      <p:sp>
        <p:nvSpPr>
          <p:cNvPr id="38" name="37 Rectángulo redondeado"/>
          <p:cNvSpPr/>
          <p:nvPr/>
        </p:nvSpPr>
        <p:spPr>
          <a:xfrm>
            <a:off x="6529388" y="3428231"/>
            <a:ext cx="1915365" cy="1358921"/>
          </a:xfrm>
          <a:prstGeom prst="roundRect">
            <a:avLst/>
          </a:prstGeom>
          <a:solidFill>
            <a:srgbClr val="68A0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Marcador de contenido 2"/>
          <p:cNvSpPr txBox="1">
            <a:spLocks/>
          </p:cNvSpPr>
          <p:nvPr/>
        </p:nvSpPr>
        <p:spPr>
          <a:xfrm>
            <a:off x="6652342" y="3694847"/>
            <a:ext cx="1669456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Banco Carbono</a:t>
            </a:r>
            <a:br>
              <a:rPr lang="es-CO" sz="2000" dirty="0" smtClean="0"/>
            </a:br>
            <a:r>
              <a:rPr lang="es-CO" sz="2000" dirty="0" smtClean="0"/>
              <a:t>Cero</a:t>
            </a:r>
          </a:p>
        </p:txBody>
      </p:sp>
      <p:sp>
        <p:nvSpPr>
          <p:cNvPr id="29" name="28 Rectángulo redondeado"/>
          <p:cNvSpPr/>
          <p:nvPr/>
        </p:nvSpPr>
        <p:spPr>
          <a:xfrm>
            <a:off x="8106390" y="3428236"/>
            <a:ext cx="2765168" cy="1358921"/>
          </a:xfrm>
          <a:prstGeom prst="roundRect">
            <a:avLst/>
          </a:prstGeom>
          <a:solidFill>
            <a:srgbClr val="5380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8268011" y="3641060"/>
            <a:ext cx="1669456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Mecanismo Voluntario de Carbono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9937467" y="3428230"/>
            <a:ext cx="1806298" cy="135892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Marcador de contenido 2"/>
          <p:cNvSpPr txBox="1">
            <a:spLocks/>
          </p:cNvSpPr>
          <p:nvPr/>
        </p:nvSpPr>
        <p:spPr>
          <a:xfrm>
            <a:off x="10204733" y="379726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Carrera Verde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3" t="47103" r="26034" b="21472"/>
          <a:stretch/>
        </p:blipFill>
        <p:spPr bwMode="auto">
          <a:xfrm>
            <a:off x="6532921" y="5541799"/>
            <a:ext cx="740302" cy="1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40105" r="22962" b="28821"/>
          <a:stretch/>
        </p:blipFill>
        <p:spPr bwMode="auto">
          <a:xfrm>
            <a:off x="7789432" y="5758924"/>
            <a:ext cx="877795" cy="84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Resultado de imagen para naturacer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39901" b="23885"/>
          <a:stretch/>
        </p:blipFill>
        <p:spPr bwMode="auto">
          <a:xfrm>
            <a:off x="4653462" y="5885425"/>
            <a:ext cx="1535657" cy="75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0"/>
          <a:stretch/>
        </p:blipFill>
        <p:spPr bwMode="auto">
          <a:xfrm>
            <a:off x="9116468" y="5607773"/>
            <a:ext cx="1117652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5326651"/>
            <a:ext cx="12192000" cy="0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1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Campañas  </a:t>
            </a:r>
          </a:p>
        </p:txBody>
      </p:sp>
      <p:pic>
        <p:nvPicPr>
          <p:cNvPr id="10244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94" y="1740835"/>
            <a:ext cx="639544" cy="6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662060" y="2343604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4792716" y="2316901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276474" y="2343604"/>
            <a:ext cx="0" cy="417378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46658" r="28000" b="26671"/>
          <a:stretch/>
        </p:blipFill>
        <p:spPr bwMode="auto">
          <a:xfrm>
            <a:off x="662061" y="3421119"/>
            <a:ext cx="3180956" cy="104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719822" y="4859456"/>
            <a:ext cx="296950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b="1" dirty="0" smtClean="0"/>
              <a:t>65</a:t>
            </a:r>
            <a:r>
              <a:rPr lang="es-CO" sz="3200" b="1" dirty="0" smtClean="0"/>
              <a:t> adoptantes</a:t>
            </a:r>
            <a:endParaRPr lang="es-CO" sz="3200" b="1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34038" r="32379" b="46046"/>
          <a:stretch/>
        </p:blipFill>
        <p:spPr bwMode="auto">
          <a:xfrm>
            <a:off x="4682355" y="3200832"/>
            <a:ext cx="4130570" cy="127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6080233" y="4889051"/>
            <a:ext cx="2075793" cy="560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1200" b="1" dirty="0" smtClean="0"/>
              <a:t>DONACIÓN </a:t>
            </a:r>
          </a:p>
          <a:p>
            <a:pPr marL="0" indent="0" algn="ctr">
              <a:buNone/>
            </a:pPr>
            <a:r>
              <a:rPr lang="es-CO" sz="9600" b="1" dirty="0" smtClean="0"/>
              <a:t>LIBRE</a:t>
            </a: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9207066" y="3898224"/>
            <a:ext cx="312682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b="1" dirty="0" smtClean="0"/>
              <a:t>8.629</a:t>
            </a:r>
            <a:r>
              <a:rPr lang="es-CO" sz="5400" b="1" dirty="0" smtClean="0"/>
              <a:t> </a:t>
            </a:r>
          </a:p>
          <a:p>
            <a:pPr marL="0" indent="0" algn="ctr">
              <a:buNone/>
            </a:pPr>
            <a:r>
              <a:rPr lang="es-CO" sz="3200" b="1" dirty="0" smtClean="0"/>
              <a:t>adoptantes</a:t>
            </a:r>
            <a:endParaRPr lang="es-CO" sz="3200" b="1" dirty="0"/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4682355" y="4720731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7600" b="1" dirty="0">
                <a:solidFill>
                  <a:srgbClr val="C00000"/>
                </a:solidFill>
              </a:rPr>
              <a:t>+</a:t>
            </a:r>
            <a:endParaRPr lang="es-CO" sz="1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8403009" y="4252011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7600" b="1" dirty="0" smtClean="0">
                <a:solidFill>
                  <a:srgbClr val="C00000"/>
                </a:solidFill>
              </a:rPr>
              <a:t>=</a:t>
            </a:r>
            <a:endParaRPr lang="es-CO" sz="1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26325" y="2051841"/>
            <a:ext cx="10515600" cy="560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Ejecución presupuestal</a:t>
            </a:r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1877770" y="5633410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50017" y="4990990"/>
            <a:ext cx="3028207" cy="5878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200" dirty="0" smtClean="0"/>
              <a:t> </a:t>
            </a:r>
            <a:r>
              <a:rPr lang="es-CO" sz="3200" dirty="0" smtClean="0">
                <a:solidFill>
                  <a:srgbClr val="C00000"/>
                </a:solidFill>
              </a:rPr>
              <a:t>$</a:t>
            </a:r>
            <a:r>
              <a:rPr lang="es-CO" sz="3200" dirty="0" smtClean="0"/>
              <a:t> 418.4235.896</a:t>
            </a:r>
          </a:p>
          <a:p>
            <a:pPr marL="0" indent="0" algn="ctr">
              <a:buNone/>
            </a:pPr>
            <a:endParaRPr lang="es-CO" sz="3200" dirty="0">
              <a:solidFill>
                <a:srgbClr val="FF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837701" y="2773664"/>
            <a:ext cx="3130133" cy="56003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200" dirty="0" smtClean="0">
                <a:solidFill>
                  <a:srgbClr val="C00000"/>
                </a:solidFill>
              </a:rPr>
              <a:t>$</a:t>
            </a:r>
            <a:r>
              <a:rPr lang="es-CO" sz="3200" dirty="0" smtClean="0"/>
              <a:t> 16.397.302.000</a:t>
            </a:r>
            <a:endParaRPr lang="es-CO" sz="3200" dirty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464120" y="3154166"/>
            <a:ext cx="5328814" cy="1750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/>
          <p:cNvSpPr txBox="1">
            <a:spLocks/>
          </p:cNvSpPr>
          <p:nvPr/>
        </p:nvSpPr>
        <p:spPr>
          <a:xfrm>
            <a:off x="7878977" y="3506231"/>
            <a:ext cx="3088857" cy="560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400" b="1" dirty="0" smtClean="0"/>
              <a:t>2014-2018</a:t>
            </a:r>
          </a:p>
        </p:txBody>
      </p:sp>
      <p:sp>
        <p:nvSpPr>
          <p:cNvPr id="14" name="AutoShape 2" descr="Resultado de imagen para icono d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AutoShape 4" descr="Resultado de imagen para icono dine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9" name="Picture 5" descr="C:\Program Files\Microsoft Office\MEDIA\CAGCAT10\j0222015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7" y="2006233"/>
            <a:ext cx="575850" cy="57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462890" y="4656645"/>
            <a:ext cx="29569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/>
              <a:t>Aumento cerca de </a:t>
            </a:r>
            <a:endParaRPr lang="es-CO" sz="2800" b="1" dirty="0" smtClean="0"/>
          </a:p>
          <a:p>
            <a:pPr algn="ctr"/>
            <a:r>
              <a:rPr lang="es-CO" sz="6600" b="1" dirty="0" smtClean="0">
                <a:solidFill>
                  <a:srgbClr val="C00000"/>
                </a:solidFill>
              </a:rPr>
              <a:t>4.000 %</a:t>
            </a:r>
            <a:endParaRPr lang="es-CO" sz="6600" b="1" dirty="0">
              <a:solidFill>
                <a:srgbClr val="C00000"/>
              </a:solidFill>
            </a:endParaRPr>
          </a:p>
        </p:txBody>
      </p:sp>
      <p:cxnSp>
        <p:nvCxnSpPr>
          <p:cNvPr id="17" name="Conector recto 38"/>
          <p:cNvCxnSpPr/>
          <p:nvPr/>
        </p:nvCxnSpPr>
        <p:spPr>
          <a:xfrm>
            <a:off x="7643168" y="4654641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Flecha arriba"/>
          <p:cNvSpPr/>
          <p:nvPr/>
        </p:nvSpPr>
        <p:spPr>
          <a:xfrm>
            <a:off x="7821488" y="5002916"/>
            <a:ext cx="349094" cy="64242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>
              <a:solidFill>
                <a:srgbClr val="C00000"/>
              </a:solidFill>
            </a:endParaRPr>
          </a:p>
        </p:txBody>
      </p:sp>
      <p:cxnSp>
        <p:nvCxnSpPr>
          <p:cNvPr id="28" name="27 Conector recto"/>
          <p:cNvCxnSpPr/>
          <p:nvPr/>
        </p:nvCxnSpPr>
        <p:spPr>
          <a:xfrm>
            <a:off x="7752928" y="5725631"/>
            <a:ext cx="5154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8"/>
          <p:cNvCxnSpPr/>
          <p:nvPr/>
        </p:nvCxnSpPr>
        <p:spPr>
          <a:xfrm>
            <a:off x="7661718" y="6109327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8"/>
          <p:cNvCxnSpPr/>
          <p:nvPr/>
        </p:nvCxnSpPr>
        <p:spPr>
          <a:xfrm>
            <a:off x="7677484" y="6181179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7643168" y="4569562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1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88915"/>
          </a:xfrm>
        </p:spPr>
      </p:pic>
      <p:cxnSp>
        <p:nvCxnSpPr>
          <p:cNvPr id="6" name="Conector recto 6"/>
          <p:cNvCxnSpPr/>
          <p:nvPr/>
        </p:nvCxnSpPr>
        <p:spPr>
          <a:xfrm>
            <a:off x="6028781" y="4220617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4"/>
          <p:cNvSpPr txBox="1"/>
          <p:nvPr/>
        </p:nvSpPr>
        <p:spPr>
          <a:xfrm>
            <a:off x="5454870" y="3370240"/>
            <a:ext cx="657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err="1" smtClean="0"/>
              <a:t>Visibilización</a:t>
            </a:r>
            <a:r>
              <a:rPr lang="es-CO" sz="4800" b="1" dirty="0" smtClean="0"/>
              <a:t> e impacto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160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edio marco"/>
          <p:cNvSpPr/>
          <p:nvPr/>
        </p:nvSpPr>
        <p:spPr>
          <a:xfrm rot="13438277">
            <a:off x="4557312" y="4034903"/>
            <a:ext cx="2995537" cy="2862308"/>
          </a:xfrm>
          <a:prstGeom prst="half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3447723" y="5466057"/>
            <a:ext cx="8964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7980372" y="5486759"/>
            <a:ext cx="8964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776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Comunicaciones</a:t>
            </a:r>
          </a:p>
        </p:txBody>
      </p:sp>
      <p:pic>
        <p:nvPicPr>
          <p:cNvPr id="6146" name="Picture 2" descr="Resultado de imagen para icono de parlante ver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7" y="1731606"/>
            <a:ext cx="475045" cy="4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773671" y="2281564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u="sng" dirty="0" smtClean="0"/>
              <a:t>1998</a:t>
            </a:r>
            <a:endParaRPr lang="es-CO" sz="3600" b="1" u="sng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838003" y="2281564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u="sng" dirty="0" smtClean="0"/>
              <a:t>2014-2018</a:t>
            </a:r>
            <a:endParaRPr lang="es-CO" sz="3200" b="1" u="sng" dirty="0" smtClean="0"/>
          </a:p>
          <a:p>
            <a:pPr marL="0" indent="0" algn="ctr">
              <a:buNone/>
            </a:pPr>
            <a:endParaRPr lang="es-CO" sz="3200" b="1" dirty="0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1111102" y="3147291"/>
            <a:ext cx="218697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s-CO" sz="1800" dirty="0" smtClean="0"/>
              <a:t>materiales de comunicación entre cartillas y libros</a:t>
            </a:r>
            <a:endParaRPr lang="es-CO" sz="32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9766300" y="3032714"/>
            <a:ext cx="234950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s-CO" sz="1800" dirty="0" smtClean="0"/>
              <a:t>materiales de comunicación entre cartillas, libros, piezas gráficas, notas y artículos en medios</a:t>
            </a:r>
            <a:endParaRPr lang="es-CO" sz="3200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1210535" y="4171194"/>
            <a:ext cx="218697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/>
              <a:t>4</a:t>
            </a:r>
            <a:r>
              <a:rPr lang="es-CO" sz="3600" b="1" dirty="0" smtClean="0"/>
              <a:t> </a:t>
            </a:r>
            <a:r>
              <a:rPr lang="es-CO" sz="1800" dirty="0" smtClean="0"/>
              <a:t>libros con ISBN</a:t>
            </a:r>
            <a:endParaRPr lang="es-CO" sz="3200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838002" y="4143556"/>
            <a:ext cx="288783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800" b="1" dirty="0" smtClean="0">
                <a:solidFill>
                  <a:srgbClr val="C00000"/>
                </a:solidFill>
              </a:rPr>
              <a:t>+</a:t>
            </a:r>
            <a:r>
              <a:rPr lang="es-CO" sz="3600" b="1" dirty="0" smtClean="0"/>
              <a:t>105 </a:t>
            </a:r>
            <a:r>
              <a:rPr lang="es-CO" sz="1800" dirty="0"/>
              <a:t>L</a:t>
            </a:r>
            <a:r>
              <a:rPr lang="es-CO" sz="1800" dirty="0" smtClean="0"/>
              <a:t>ibros con ISBN</a:t>
            </a:r>
            <a:endParaRPr lang="es-CO" sz="3200" dirty="0"/>
          </a:p>
        </p:txBody>
      </p:sp>
      <p:sp>
        <p:nvSpPr>
          <p:cNvPr id="32" name="31 Medio marco"/>
          <p:cNvSpPr/>
          <p:nvPr/>
        </p:nvSpPr>
        <p:spPr>
          <a:xfrm rot="13438277">
            <a:off x="4535428" y="3037458"/>
            <a:ext cx="2995537" cy="2862308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" name="1 Medio marco"/>
          <p:cNvSpPr/>
          <p:nvPr/>
        </p:nvSpPr>
        <p:spPr>
          <a:xfrm rot="13438277">
            <a:off x="4519985" y="1779977"/>
            <a:ext cx="2995537" cy="286230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7888936" y="3231707"/>
            <a:ext cx="896471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3318681" y="3209612"/>
            <a:ext cx="896471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3410073" y="4468612"/>
            <a:ext cx="8964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7942722" y="4489314"/>
            <a:ext cx="8964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754769" y="2960974"/>
            <a:ext cx="5389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/>
              <a:t>8</a:t>
            </a:r>
            <a:r>
              <a:rPr lang="es-CO" sz="2400" b="1" dirty="0"/>
              <a:t> </a:t>
            </a:r>
            <a:endParaRPr lang="es-CO" sz="2400" dirty="0"/>
          </a:p>
        </p:txBody>
      </p:sp>
      <p:sp>
        <p:nvSpPr>
          <p:cNvPr id="44" name="43 Rectángulo"/>
          <p:cNvSpPr/>
          <p:nvPr/>
        </p:nvSpPr>
        <p:spPr>
          <a:xfrm>
            <a:off x="8826492" y="2893014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758</a:t>
            </a:r>
            <a:r>
              <a:rPr lang="es-CO" sz="1600" b="1" dirty="0" smtClean="0"/>
              <a:t> </a:t>
            </a:r>
            <a:endParaRPr lang="es-CO" sz="1600" dirty="0"/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7942722" y="5206742"/>
            <a:ext cx="2654507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30</a:t>
            </a:r>
            <a:endParaRPr lang="es-CO" sz="3200" dirty="0"/>
          </a:p>
        </p:txBody>
      </p:sp>
      <p:sp>
        <p:nvSpPr>
          <p:cNvPr id="34" name="Marcador de contenido 2"/>
          <p:cNvSpPr txBox="1">
            <a:spLocks/>
          </p:cNvSpPr>
          <p:nvPr/>
        </p:nvSpPr>
        <p:spPr>
          <a:xfrm>
            <a:off x="1187214" y="5107209"/>
            <a:ext cx="288783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2 </a:t>
            </a:r>
            <a:r>
              <a:rPr lang="es-CO" sz="1800" dirty="0" smtClean="0"/>
              <a:t>Eventos</a:t>
            </a:r>
            <a:endParaRPr lang="es-CO" sz="3200" dirty="0"/>
          </a:p>
        </p:txBody>
      </p:sp>
      <p:sp>
        <p:nvSpPr>
          <p:cNvPr id="3" name="2 Rectángulo"/>
          <p:cNvSpPr/>
          <p:nvPr/>
        </p:nvSpPr>
        <p:spPr>
          <a:xfrm>
            <a:off x="9550053" y="5237863"/>
            <a:ext cx="2370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Eventos</a:t>
            </a:r>
          </a:p>
          <a:p>
            <a:r>
              <a:rPr lang="es-CO" dirty="0" smtClean="0"/>
              <a:t>entre </a:t>
            </a:r>
            <a:r>
              <a:rPr lang="es-CO" dirty="0"/>
              <a:t>congresos y foros</a:t>
            </a:r>
            <a:endParaRPr lang="es-CO" sz="3200" dirty="0"/>
          </a:p>
        </p:txBody>
      </p:sp>
      <p:cxnSp>
        <p:nvCxnSpPr>
          <p:cNvPr id="10" name="9 Conector recto"/>
          <p:cNvCxnSpPr/>
          <p:nvPr/>
        </p:nvCxnSpPr>
        <p:spPr>
          <a:xfrm>
            <a:off x="6096000" y="3810601"/>
            <a:ext cx="22144" cy="35834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4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  <p:bldP spid="14" grpId="0"/>
      <p:bldP spid="15" grpId="0"/>
      <p:bldP spid="16" grpId="0"/>
      <p:bldP spid="32" grpId="0" animBg="1"/>
      <p:bldP spid="2" grpId="0" animBg="1"/>
      <p:bldP spid="20" grpId="0"/>
      <p:bldP spid="44" grpId="0"/>
      <p:bldP spid="33" grpId="0"/>
      <p:bldP spid="3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21 Conector recto"/>
          <p:cNvCxnSpPr/>
          <p:nvPr/>
        </p:nvCxnSpPr>
        <p:spPr>
          <a:xfrm>
            <a:off x="7348494" y="4759269"/>
            <a:ext cx="1270000" cy="0"/>
          </a:xfrm>
          <a:prstGeom prst="line">
            <a:avLst/>
          </a:prstGeom>
          <a:ln w="38100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Elipse"/>
          <p:cNvSpPr/>
          <p:nvPr/>
        </p:nvSpPr>
        <p:spPr>
          <a:xfrm>
            <a:off x="4337906" y="2420591"/>
            <a:ext cx="3518667" cy="3428173"/>
          </a:xfrm>
          <a:prstGeom prst="ellipse">
            <a:avLst/>
          </a:prstGeom>
          <a:solidFill>
            <a:schemeClr val="accent6"/>
          </a:solidFill>
          <a:ln>
            <a:solidFill>
              <a:srgbClr val="68A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1583914" y="2722191"/>
            <a:ext cx="2294978" cy="594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dirty="0" smtClean="0"/>
              <a:t>Membresías</a:t>
            </a:r>
          </a:p>
        </p:txBody>
      </p:sp>
      <p:pic>
        <p:nvPicPr>
          <p:cNvPr id="1026" name="Picture 2" descr="Resultado de imagen para the GEF S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90" y="3507759"/>
            <a:ext cx="822594" cy="82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nepcon.org/sites/default/files/styles/295x145/public/2017-09/FSC%20logo%20wide_12.png?itok=h7m7A0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r="32759"/>
          <a:stretch/>
        </p:blipFill>
        <p:spPr bwMode="auto">
          <a:xfrm>
            <a:off x="396752" y="3585291"/>
            <a:ext cx="664777" cy="7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Elipse"/>
          <p:cNvSpPr/>
          <p:nvPr/>
        </p:nvSpPr>
        <p:spPr>
          <a:xfrm>
            <a:off x="4795490" y="2874591"/>
            <a:ext cx="2628900" cy="2578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8618494" y="45259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dirty="0" smtClean="0"/>
              <a:t>Reconocimientos</a:t>
            </a:r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3799523" y="3044934"/>
            <a:ext cx="2029777" cy="1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Elipse"/>
          <p:cNvSpPr/>
          <p:nvPr/>
        </p:nvSpPr>
        <p:spPr>
          <a:xfrm>
            <a:off x="5178554" y="3204621"/>
            <a:ext cx="1862772" cy="1826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11403" r="18897" b="15586"/>
          <a:stretch/>
        </p:blipFill>
        <p:spPr bwMode="auto">
          <a:xfrm>
            <a:off x="8708121" y="2229432"/>
            <a:ext cx="2891854" cy="190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Marcador de contenido 2"/>
          <p:cNvSpPr txBox="1">
            <a:spLocks/>
          </p:cNvSpPr>
          <p:nvPr/>
        </p:nvSpPr>
        <p:spPr>
          <a:xfrm>
            <a:off x="10069132" y="5495058"/>
            <a:ext cx="1983167" cy="9661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s-CO" sz="1400" b="1" dirty="0" smtClean="0"/>
              <a:t>Reconocimientos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s-CO" sz="1400" b="1" dirty="0" smtClean="0"/>
              <a:t>y premios </a:t>
            </a:r>
            <a:endParaRPr lang="es-CO" sz="1400" b="1" dirty="0"/>
          </a:p>
        </p:txBody>
      </p:sp>
      <p:sp>
        <p:nvSpPr>
          <p:cNvPr id="29" name="Marcador de contenido 2"/>
          <p:cNvSpPr txBox="1">
            <a:spLocks/>
          </p:cNvSpPr>
          <p:nvPr/>
        </p:nvSpPr>
        <p:spPr>
          <a:xfrm>
            <a:off x="8663374" y="5204037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000" b="1" dirty="0" smtClean="0">
                <a:solidFill>
                  <a:srgbClr val="C00000"/>
                </a:solidFill>
              </a:rPr>
              <a:t>+</a:t>
            </a:r>
            <a:r>
              <a:rPr lang="es-CO" sz="6000" b="1" dirty="0" smtClean="0"/>
              <a:t>20</a:t>
            </a:r>
            <a:r>
              <a:rPr lang="es-CO" sz="6600" b="1" dirty="0" smtClean="0"/>
              <a:t> </a:t>
            </a:r>
            <a:endParaRPr lang="es-CO" sz="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335856" y="2375954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000" b="1" dirty="0" smtClean="0"/>
              <a:t>20</a:t>
            </a:r>
            <a:r>
              <a:rPr lang="es-CO" sz="6600" b="1" dirty="0" smtClean="0"/>
              <a:t> </a:t>
            </a:r>
            <a:endParaRPr lang="es-CO" sz="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pic>
        <p:nvPicPr>
          <p:cNvPr id="32" name="Picture 2" descr="Resultado de imagen para resnatu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2"/>
          <a:stretch/>
        </p:blipFill>
        <p:spPr bwMode="auto">
          <a:xfrm>
            <a:off x="3161900" y="3496075"/>
            <a:ext cx="947406" cy="8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esultado de imagen para Patrimonio Natura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93429"/>
            <a:ext cx="1668874" cy="72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6"/>
          <p:cNvPicPr>
            <a:picLocks noChangeAspect="1"/>
          </p:cNvPicPr>
          <p:nvPr/>
        </p:nvPicPr>
        <p:blipFill rotWithShape="1">
          <a:blip r:embed="rId8"/>
          <a:srcRect l="23383" t="39769" r="58632" b="31355"/>
          <a:stretch/>
        </p:blipFill>
        <p:spPr>
          <a:xfrm>
            <a:off x="460375" y="4717127"/>
            <a:ext cx="685106" cy="618734"/>
          </a:xfrm>
          <a:prstGeom prst="rect">
            <a:avLst/>
          </a:prstGeom>
        </p:spPr>
      </p:pic>
      <p:pic>
        <p:nvPicPr>
          <p:cNvPr id="35" name="Imagen 8"/>
          <p:cNvPicPr>
            <a:picLocks noChangeAspect="1"/>
          </p:cNvPicPr>
          <p:nvPr/>
        </p:nvPicPr>
        <p:blipFill rotWithShape="1">
          <a:blip r:embed="rId9"/>
          <a:srcRect l="45117" t="40547" r="44245" b="39022"/>
          <a:stretch/>
        </p:blipFill>
        <p:spPr>
          <a:xfrm>
            <a:off x="1321562" y="3515576"/>
            <a:ext cx="762568" cy="823865"/>
          </a:xfrm>
          <a:prstGeom prst="rect">
            <a:avLst/>
          </a:prstGeom>
        </p:spPr>
      </p:pic>
      <p:sp>
        <p:nvSpPr>
          <p:cNvPr id="14" name="AutoShape 4" descr="Resultado de imagen para cd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6" name="AutoShape 6" descr="Resultado de imagen para cd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86" y="4643471"/>
            <a:ext cx="1253075" cy="4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24889" r="30167" b="60247"/>
          <a:stretch/>
        </p:blipFill>
        <p:spPr bwMode="auto">
          <a:xfrm>
            <a:off x="2089809" y="5423522"/>
            <a:ext cx="692394" cy="84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0" t="36479" r="26167" b="50628"/>
          <a:stretch/>
        </p:blipFill>
        <p:spPr bwMode="auto">
          <a:xfrm>
            <a:off x="3223037" y="5593429"/>
            <a:ext cx="1021526" cy="6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Resultado de imagen para fondo biocomerci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4" b="36011"/>
          <a:stretch/>
        </p:blipFill>
        <p:spPr bwMode="auto">
          <a:xfrm>
            <a:off x="1657622" y="4759269"/>
            <a:ext cx="943829" cy="4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2" grpId="0" animBg="1"/>
      <p:bldP spid="23" grpId="0"/>
      <p:bldP spid="28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730626" y="1776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Certificaciones</a:t>
            </a:r>
          </a:p>
        </p:txBody>
      </p:sp>
      <p:pic>
        <p:nvPicPr>
          <p:cNvPr id="3074" name="Picture 2" descr="C:\Users\contabilidad\AppData\Local\Microsoft\Windows\INetCache\IE\UGJITKG7\paper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09" y="1776826"/>
            <a:ext cx="441434" cy="4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6229855" y="2557642"/>
            <a:ext cx="0" cy="38799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43" y="3173499"/>
            <a:ext cx="1163485" cy="1920081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9" y="3173500"/>
            <a:ext cx="1164815" cy="1922647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29" y="3173499"/>
            <a:ext cx="1164575" cy="1922647"/>
          </a:xfrm>
          <a:prstGeom prst="rect">
            <a:avLst/>
          </a:prstGeom>
        </p:spPr>
      </p:pic>
      <p:sp>
        <p:nvSpPr>
          <p:cNvPr id="10" name="CuadroTexto 10"/>
          <p:cNvSpPr txBox="1"/>
          <p:nvPr/>
        </p:nvSpPr>
        <p:spPr>
          <a:xfrm>
            <a:off x="-554594" y="5386218"/>
            <a:ext cx="350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la Calidad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320839" y="5386218"/>
            <a:ext cx="350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Ambiental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97808" y="5360405"/>
            <a:ext cx="350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Seguridad y Salud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Ocupacional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Imagen 8"/>
          <p:cNvPicPr>
            <a:picLocks noChangeAspect="1"/>
          </p:cNvPicPr>
          <p:nvPr/>
        </p:nvPicPr>
        <p:blipFill rotWithShape="1">
          <a:blip r:embed="rId7"/>
          <a:srcRect l="41897" t="38955" r="42281" b="23234"/>
          <a:stretch/>
        </p:blipFill>
        <p:spPr>
          <a:xfrm>
            <a:off x="6753361" y="3302458"/>
            <a:ext cx="1424342" cy="1914799"/>
          </a:xfrm>
          <a:prstGeom prst="rect">
            <a:avLst/>
          </a:prstGeom>
        </p:spPr>
      </p:pic>
      <p:pic>
        <p:nvPicPr>
          <p:cNvPr id="15" name="Imagen 18"/>
          <p:cNvPicPr>
            <a:picLocks noChangeAspect="1"/>
          </p:cNvPicPr>
          <p:nvPr/>
        </p:nvPicPr>
        <p:blipFill rotWithShape="1">
          <a:blip r:embed="rId8"/>
          <a:srcRect l="39129" t="46517" r="39453" b="23765"/>
          <a:stretch/>
        </p:blipFill>
        <p:spPr>
          <a:xfrm>
            <a:off x="8979058" y="3461742"/>
            <a:ext cx="2019870" cy="1576484"/>
          </a:xfrm>
          <a:prstGeom prst="rect">
            <a:avLst/>
          </a:prstGeom>
        </p:spPr>
      </p:pic>
      <p:sp>
        <p:nvSpPr>
          <p:cNvPr id="16" name="CuadroTexto 19"/>
          <p:cNvSpPr txBox="1"/>
          <p:nvPr/>
        </p:nvSpPr>
        <p:spPr>
          <a:xfrm>
            <a:off x="6619939" y="5197509"/>
            <a:ext cx="489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Carbono Cero</a:t>
            </a:r>
            <a:endParaRPr 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CuadroTexto 20"/>
          <p:cNvSpPr txBox="1"/>
          <p:nvPr/>
        </p:nvSpPr>
        <p:spPr>
          <a:xfrm>
            <a:off x="8979058" y="5154529"/>
            <a:ext cx="489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Gold Green </a:t>
            </a:r>
            <a:r>
              <a:rPr lang="es-CO" sz="20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Race</a:t>
            </a:r>
            <a:endParaRPr 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6563988" y="25576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Carrera Verde</a:t>
            </a: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30649" y="25630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Fundación Natura</a:t>
            </a:r>
          </a:p>
        </p:txBody>
      </p:sp>
    </p:spTree>
    <p:extLst>
      <p:ext uri="{BB962C8B-B14F-4D97-AF65-F5344CB8AC3E}">
        <p14:creationId xmlns:p14="http://schemas.microsoft.com/office/powerpoint/2010/main" val="30703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29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09882" y="2485623"/>
            <a:ext cx="436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 smtClean="0">
                <a:solidFill>
                  <a:schemeClr val="accent6">
                    <a:lumMod val="75000"/>
                  </a:schemeClr>
                </a:solidFill>
              </a:rPr>
              <a:t>¡Gracias!</a:t>
            </a:r>
            <a:endParaRPr lang="es-CO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Rectángulo redondeado"/>
          <p:cNvSpPr/>
          <p:nvPr/>
        </p:nvSpPr>
        <p:spPr>
          <a:xfrm>
            <a:off x="6853020" y="2988669"/>
            <a:ext cx="4485357" cy="12138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4" name="33 Conector recto"/>
          <p:cNvCxnSpPr>
            <a:stCxn id="14" idx="0"/>
          </p:cNvCxnSpPr>
          <p:nvPr/>
        </p:nvCxnSpPr>
        <p:spPr>
          <a:xfrm flipV="1">
            <a:off x="6103620" y="5318622"/>
            <a:ext cx="0" cy="615074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>
            <a:endCxn id="26" idx="1"/>
          </p:cNvCxnSpPr>
          <p:nvPr/>
        </p:nvCxnSpPr>
        <p:spPr>
          <a:xfrm flipV="1">
            <a:off x="6635668" y="5863812"/>
            <a:ext cx="1093199" cy="320753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25" idx="3"/>
          </p:cNvCxnSpPr>
          <p:nvPr/>
        </p:nvCxnSpPr>
        <p:spPr>
          <a:xfrm>
            <a:off x="4521766" y="5904438"/>
            <a:ext cx="1068014" cy="288868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486914" y="18615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Equipo de trabajo - Generación de empleo</a:t>
            </a:r>
          </a:p>
          <a:p>
            <a:pPr marL="0" indent="0">
              <a:buNone/>
            </a:pPr>
            <a:endParaRPr lang="es-CO" sz="3200" b="1" dirty="0"/>
          </a:p>
        </p:txBody>
      </p:sp>
      <p:pic>
        <p:nvPicPr>
          <p:cNvPr id="2051" name="Picture 3" descr="C:\Users\contabilidad\AppData\Local\Microsoft\Windows\INetCache\IE\UGJITKG7\user-1275780_960_720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26" y="1854355"/>
            <a:ext cx="936171" cy="4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2656128" y="2440610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373118" y="2424134"/>
            <a:ext cx="3515095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34078" r="44675" b="21039"/>
          <a:stretch/>
        </p:blipFill>
        <p:spPr bwMode="auto">
          <a:xfrm>
            <a:off x="10186458" y="4933336"/>
            <a:ext cx="1632111" cy="160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contabilidad\Downloads\WhatsApp Image 2019-08-15 at 11.58.13 A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7341" r="8482" b="17244"/>
          <a:stretch/>
        </p:blipFill>
        <p:spPr bwMode="auto">
          <a:xfrm>
            <a:off x="261875" y="4873959"/>
            <a:ext cx="2217551" cy="133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062358" y="2996855"/>
            <a:ext cx="4573310" cy="12138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4992279" y="2992539"/>
            <a:ext cx="2139067" cy="1210734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079500" y="3113832"/>
            <a:ext cx="4665214" cy="108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 b="1" dirty="0" smtClean="0"/>
              <a:t>45</a:t>
            </a:r>
          </a:p>
          <a:p>
            <a:pPr marL="0" indent="0" algn="ctr">
              <a:buNone/>
            </a:pPr>
            <a:r>
              <a:rPr lang="es-CO" sz="1800" dirty="0" smtClean="0"/>
              <a:t>Personas contratadas</a:t>
            </a:r>
            <a:endParaRPr lang="es-CO" sz="1600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7131346" y="3168261"/>
            <a:ext cx="3144012" cy="10343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 b="1" dirty="0" smtClean="0"/>
              <a:t>1.496</a:t>
            </a:r>
            <a:r>
              <a:rPr lang="es-CO" sz="1800" b="1" dirty="0" smtClean="0"/>
              <a:t> </a:t>
            </a:r>
          </a:p>
          <a:p>
            <a:pPr marL="0" indent="0" algn="ctr">
              <a:buNone/>
            </a:pPr>
            <a:r>
              <a:rPr lang="es-CO" sz="1800" dirty="0"/>
              <a:t>Personas </a:t>
            </a:r>
            <a:r>
              <a:rPr lang="es-CO" sz="1800" dirty="0" smtClean="0"/>
              <a:t>contratadas</a:t>
            </a:r>
            <a:endParaRPr lang="es-CO" sz="1800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4695784" y="3182643"/>
            <a:ext cx="2730500" cy="104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b="1" dirty="0" smtClean="0"/>
              <a:t>En sede y </a:t>
            </a:r>
          </a:p>
          <a:p>
            <a:pPr marL="0" indent="0" algn="ctr">
              <a:buNone/>
            </a:pPr>
            <a:r>
              <a:rPr lang="es-CO" sz="2400" b="1" dirty="0" smtClean="0"/>
              <a:t>en campo </a:t>
            </a:r>
            <a:endParaRPr lang="es-CO" sz="1000" b="1" dirty="0" smtClean="0"/>
          </a:p>
          <a:p>
            <a:pPr marL="0" indent="0">
              <a:buNone/>
            </a:pPr>
            <a:endParaRPr lang="es-CO" sz="1100" b="1" dirty="0"/>
          </a:p>
        </p:txBody>
      </p:sp>
      <p:sp>
        <p:nvSpPr>
          <p:cNvPr id="14" name="13 Elipse"/>
          <p:cNvSpPr/>
          <p:nvPr/>
        </p:nvSpPr>
        <p:spPr>
          <a:xfrm>
            <a:off x="5153027" y="5933696"/>
            <a:ext cx="1901186" cy="17496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14 Rectángulo"/>
          <p:cNvSpPr/>
          <p:nvPr/>
        </p:nvSpPr>
        <p:spPr>
          <a:xfrm>
            <a:off x="5253623" y="6210067"/>
            <a:ext cx="1699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 smtClean="0"/>
              <a:t>Sedes locales</a:t>
            </a:r>
          </a:p>
          <a:p>
            <a:pPr algn="ctr"/>
            <a:r>
              <a:rPr lang="es-CO" sz="1600" b="1" dirty="0" smtClean="0"/>
              <a:t>actuales</a:t>
            </a:r>
            <a:endParaRPr lang="es-CO" sz="1600" dirty="0"/>
          </a:p>
        </p:txBody>
      </p:sp>
      <p:sp>
        <p:nvSpPr>
          <p:cNvPr id="17" name="16 Rectángulo"/>
          <p:cNvSpPr/>
          <p:nvPr/>
        </p:nvSpPr>
        <p:spPr>
          <a:xfrm>
            <a:off x="4992280" y="4799112"/>
            <a:ext cx="2137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/>
              <a:t>Santander</a:t>
            </a:r>
          </a:p>
          <a:p>
            <a:r>
              <a:rPr lang="es-CO" sz="1600" dirty="0" smtClean="0"/>
              <a:t>San </a:t>
            </a:r>
            <a:r>
              <a:rPr lang="es-CO" sz="1600" dirty="0"/>
              <a:t>Vicente de </a:t>
            </a:r>
            <a:r>
              <a:rPr lang="es-CO" sz="1600" dirty="0" err="1" smtClean="0"/>
              <a:t>Chucurí</a:t>
            </a:r>
            <a:endParaRPr lang="es-CO" sz="1600" dirty="0" smtClean="0"/>
          </a:p>
        </p:txBody>
      </p:sp>
      <p:sp>
        <p:nvSpPr>
          <p:cNvPr id="25" name="24 Rectángulo"/>
          <p:cNvSpPr/>
          <p:nvPr/>
        </p:nvSpPr>
        <p:spPr>
          <a:xfrm>
            <a:off x="3576764" y="5612050"/>
            <a:ext cx="94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 smtClean="0"/>
              <a:t>Caquetá</a:t>
            </a:r>
            <a:endParaRPr lang="es-CO" sz="1600" b="1" dirty="0"/>
          </a:p>
          <a:p>
            <a:pPr algn="ctr"/>
            <a:r>
              <a:rPr lang="es-CO" sz="1600" dirty="0" smtClean="0"/>
              <a:t>Florencia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7728867" y="5571424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 smtClean="0"/>
              <a:t>Huila</a:t>
            </a:r>
            <a:endParaRPr lang="es-CO" sz="1600" b="1" dirty="0"/>
          </a:p>
          <a:p>
            <a:pPr algn="ctr"/>
            <a:r>
              <a:rPr lang="es-CO" sz="1600" dirty="0" smtClean="0"/>
              <a:t>El Quimbo</a:t>
            </a:r>
          </a:p>
        </p:txBody>
      </p:sp>
      <p:pic>
        <p:nvPicPr>
          <p:cNvPr id="27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5895496" y="4501440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8764623" y="5734914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3245688" y="5804690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601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7184571" y="4388768"/>
            <a:ext cx="500742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4"/>
          <p:cNvSpPr txBox="1"/>
          <p:nvPr/>
        </p:nvSpPr>
        <p:spPr>
          <a:xfrm>
            <a:off x="6504727" y="3365064"/>
            <a:ext cx="539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Nuestros bosques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5531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21237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Árboles sembrados</a:t>
            </a:r>
          </a:p>
        </p:txBody>
      </p:sp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4276727" y="2004086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1265599" y="4078356"/>
            <a:ext cx="1010590" cy="1457660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1782769" y="3567812"/>
            <a:ext cx="3420416" cy="1873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5400" b="1" u="sng" dirty="0" smtClean="0"/>
              <a:t>1.594.708</a:t>
            </a:r>
          </a:p>
          <a:p>
            <a:pPr marL="0" indent="0" algn="ctr">
              <a:buNone/>
            </a:pPr>
            <a:r>
              <a:rPr lang="es-CO" sz="3600" dirty="0" smtClean="0"/>
              <a:t>Árboles sembrados</a:t>
            </a:r>
          </a:p>
          <a:p>
            <a:pPr marL="0" indent="0" algn="ctr">
              <a:buNone/>
            </a:pPr>
            <a:r>
              <a:rPr lang="es-CO" sz="2400" dirty="0" smtClean="0"/>
              <a:t>En los últimos </a:t>
            </a:r>
            <a:r>
              <a:rPr lang="es-CO" sz="2400" dirty="0"/>
              <a:t>4</a:t>
            </a:r>
            <a:r>
              <a:rPr lang="es-CO" sz="2400" dirty="0" smtClean="0"/>
              <a:t> años</a:t>
            </a:r>
            <a:endParaRPr lang="es-CO" sz="2400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958939" y="3573026"/>
            <a:ext cx="4183637" cy="1468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5400" b="1" u="sng" dirty="0" smtClean="0"/>
              <a:t>2.010.764 Ton</a:t>
            </a:r>
            <a:endParaRPr lang="es-CO" sz="4000" b="1" u="sng" dirty="0" smtClean="0"/>
          </a:p>
          <a:p>
            <a:pPr marL="0" indent="0" algn="ctr">
              <a:buNone/>
            </a:pPr>
            <a:r>
              <a:rPr lang="es-CO" sz="3600" dirty="0" smtClean="0"/>
              <a:t>CO2 Mitigado</a:t>
            </a:r>
            <a:endParaRPr lang="es-CO" sz="3200" dirty="0" smtClean="0"/>
          </a:p>
          <a:p>
            <a:pPr marL="0" indent="0" algn="ctr">
              <a:buNone/>
            </a:pPr>
            <a:r>
              <a:rPr lang="es-CO" dirty="0"/>
              <a:t>En los últimos 4</a:t>
            </a:r>
            <a:r>
              <a:rPr lang="es-CO" dirty="0" smtClean="0"/>
              <a:t> </a:t>
            </a:r>
            <a:r>
              <a:rPr lang="es-CO" dirty="0"/>
              <a:t>años</a:t>
            </a:r>
            <a:endParaRPr lang="es-CO" b="1" dirty="0"/>
          </a:p>
        </p:txBody>
      </p:sp>
      <p:sp>
        <p:nvSpPr>
          <p:cNvPr id="2" name="1 Flecha derecha"/>
          <p:cNvSpPr/>
          <p:nvPr/>
        </p:nvSpPr>
        <p:spPr>
          <a:xfrm>
            <a:off x="5621976" y="4024099"/>
            <a:ext cx="948047" cy="5077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Rectángulo redondeado"/>
          <p:cNvSpPr/>
          <p:nvPr/>
        </p:nvSpPr>
        <p:spPr>
          <a:xfrm>
            <a:off x="8390964" y="5862918"/>
            <a:ext cx="3803515" cy="1837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8998310" y="6016622"/>
            <a:ext cx="25888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Hasta 2018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33351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38200" y="16876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Ubicación árboles sembrados</a:t>
            </a:r>
          </a:p>
        </p:txBody>
      </p:sp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5918674" y="1687644"/>
            <a:ext cx="354652" cy="44036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7" name="Picture 3" descr="C:\Users\contabilidad\Downloads\305570-P7ZV7S-742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68" y="1687644"/>
            <a:ext cx="3586115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ntabilidad\Downloads\Antioqu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58" y="2635318"/>
            <a:ext cx="1095713" cy="16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18 Conector recto"/>
          <p:cNvCxnSpPr/>
          <p:nvPr/>
        </p:nvCxnSpPr>
        <p:spPr>
          <a:xfrm flipV="1">
            <a:off x="4295704" y="3183891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contenido 2"/>
          <p:cNvSpPr txBox="1">
            <a:spLocks/>
          </p:cNvSpPr>
          <p:nvPr/>
        </p:nvSpPr>
        <p:spPr>
          <a:xfrm>
            <a:off x="2790584" y="2814505"/>
            <a:ext cx="2506717" cy="587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Antioquia</a:t>
            </a:r>
            <a:endParaRPr lang="es-CO" sz="1400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609914" y="2161380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7030A0"/>
                </a:solidFill>
              </a:rPr>
              <a:t>Medellín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7030A0"/>
                </a:solidFill>
              </a:rPr>
              <a:t>Campus Universidad Pontificia Bolivariana</a:t>
            </a:r>
          </a:p>
          <a:p>
            <a:pPr>
              <a:buSzPct val="86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7030A0"/>
                </a:solidFill>
              </a:rPr>
              <a:t>Cerro el volador</a:t>
            </a:r>
            <a:endParaRPr lang="es-CO" sz="1000" dirty="0">
              <a:solidFill>
                <a:srgbClr val="7030A0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5416768" y="3525968"/>
            <a:ext cx="45719" cy="457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609913" y="334530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1">
                    <a:lumMod val="75000"/>
                  </a:schemeClr>
                </a:solidFill>
              </a:rPr>
              <a:t>Bello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1">
                    <a:lumMod val="75000"/>
                  </a:schemeClr>
                </a:solidFill>
              </a:rPr>
              <a:t>Cerro Quitasol</a:t>
            </a:r>
            <a:endParaRPr lang="es-CO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5440048" y="3632649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609914" y="4063978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6">
                    <a:lumMod val="75000"/>
                  </a:schemeClr>
                </a:solidFill>
              </a:rPr>
              <a:t>El Retiro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6">
                    <a:lumMod val="75000"/>
                  </a:schemeClr>
                </a:solidFill>
              </a:rPr>
              <a:t>Reserva Biológica El Silencio</a:t>
            </a:r>
            <a:endParaRPr lang="es-CO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394329" y="3479253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Elipse"/>
          <p:cNvSpPr/>
          <p:nvPr/>
        </p:nvSpPr>
        <p:spPr>
          <a:xfrm>
            <a:off x="5461854" y="3492546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Elipse"/>
          <p:cNvSpPr/>
          <p:nvPr/>
        </p:nvSpPr>
        <p:spPr>
          <a:xfrm>
            <a:off x="5501010" y="3532913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Elipse"/>
          <p:cNvSpPr/>
          <p:nvPr/>
        </p:nvSpPr>
        <p:spPr>
          <a:xfrm>
            <a:off x="5394329" y="3614312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Elipse"/>
          <p:cNvSpPr/>
          <p:nvPr/>
        </p:nvSpPr>
        <p:spPr>
          <a:xfrm>
            <a:off x="5377142" y="3666976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Elipse"/>
          <p:cNvSpPr/>
          <p:nvPr/>
        </p:nvSpPr>
        <p:spPr>
          <a:xfrm>
            <a:off x="5393909" y="3571687"/>
            <a:ext cx="45719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609914" y="478977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FC1CBC"/>
                </a:solidFill>
              </a:rPr>
              <a:t>Predios </a:t>
            </a:r>
            <a:r>
              <a:rPr lang="es-CO" sz="1600" u="sng" dirty="0" err="1" smtClean="0">
                <a:solidFill>
                  <a:srgbClr val="FC1CBC"/>
                </a:solidFill>
              </a:rPr>
              <a:t>Corantioquia</a:t>
            </a:r>
            <a:endParaRPr lang="es-CO" sz="1600" u="sng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err="1" smtClean="0">
                <a:solidFill>
                  <a:srgbClr val="FC1CBC"/>
                </a:solidFill>
              </a:rPr>
              <a:t>Belmira</a:t>
            </a:r>
            <a:endParaRPr lang="es-CO" sz="1400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err="1" smtClean="0">
                <a:solidFill>
                  <a:srgbClr val="FC1CBC"/>
                </a:solidFill>
              </a:rPr>
              <a:t>Entrerríos</a:t>
            </a:r>
            <a:endParaRPr lang="es-CO" sz="1400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Don Matías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Sabaneta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Caldas</a:t>
            </a:r>
            <a:endParaRPr lang="es-CO" sz="1000" dirty="0">
              <a:solidFill>
                <a:srgbClr val="FC1CBC"/>
              </a:solidFill>
            </a:endParaRPr>
          </a:p>
        </p:txBody>
      </p:sp>
      <p:pic>
        <p:nvPicPr>
          <p:cNvPr id="1026" name="Picture 2" descr="C:\Users\contabilidad\Downloads\Santande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0" y="3064669"/>
            <a:ext cx="671668" cy="10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28 Conector recto"/>
          <p:cNvCxnSpPr/>
          <p:nvPr/>
        </p:nvCxnSpPr>
        <p:spPr>
          <a:xfrm flipV="1">
            <a:off x="6242360" y="3495316"/>
            <a:ext cx="1657634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contenido 2"/>
          <p:cNvSpPr txBox="1">
            <a:spLocks/>
          </p:cNvSpPr>
          <p:nvPr/>
        </p:nvSpPr>
        <p:spPr>
          <a:xfrm>
            <a:off x="6291424" y="314722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9661531" y="2090130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2">
                    <a:lumMod val="75000"/>
                  </a:schemeClr>
                </a:solidFill>
              </a:rPr>
              <a:t>Encino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2">
                    <a:lumMod val="75000"/>
                  </a:schemeClr>
                </a:solidFill>
              </a:rPr>
              <a:t>Reserva Biológica </a:t>
            </a:r>
            <a:r>
              <a:rPr lang="es-CO" sz="1400" dirty="0" err="1" smtClean="0">
                <a:solidFill>
                  <a:schemeClr val="accent2">
                    <a:lumMod val="75000"/>
                  </a:schemeClr>
                </a:solidFill>
              </a:rPr>
              <a:t>Cachalú</a:t>
            </a:r>
            <a:endParaRPr lang="es-CO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3" descr="C:\Users\contabilidad\Downloads\Cundinamarca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2721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24" y="3731521"/>
            <a:ext cx="595221" cy="8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arcador de contenido 2"/>
          <p:cNvSpPr txBox="1">
            <a:spLocks/>
          </p:cNvSpPr>
          <p:nvPr/>
        </p:nvSpPr>
        <p:spPr>
          <a:xfrm>
            <a:off x="7534149" y="344960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Boyacá</a:t>
            </a:r>
            <a:endParaRPr lang="es-CO" sz="1400" dirty="0"/>
          </a:p>
        </p:txBody>
      </p:sp>
      <p:pic>
        <p:nvPicPr>
          <p:cNvPr id="1031" name="Picture 7" descr="C:\Users\contabilidad\Downloads\Boyaca mapa-03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19" y="3444830"/>
            <a:ext cx="926413" cy="93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9670228" y="347925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52C7DE"/>
                </a:solidFill>
              </a:rPr>
              <a:t>Guasca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52C7DE"/>
                </a:solidFill>
              </a:rPr>
              <a:t>Reserva Biológica Encenillo</a:t>
            </a:r>
            <a:endParaRPr lang="es-CO" sz="1000" dirty="0">
              <a:solidFill>
                <a:srgbClr val="52C7DE"/>
              </a:solidFill>
            </a:endParaRPr>
          </a:p>
        </p:txBody>
      </p:sp>
      <p:sp>
        <p:nvSpPr>
          <p:cNvPr id="38" name="Marcador de contenido 2"/>
          <p:cNvSpPr txBox="1">
            <a:spLocks/>
          </p:cNvSpPr>
          <p:nvPr/>
        </p:nvSpPr>
        <p:spPr>
          <a:xfrm>
            <a:off x="9661532" y="4152278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smtClean="0">
                <a:solidFill>
                  <a:srgbClr val="5FA91B"/>
                </a:solidFill>
              </a:rPr>
              <a:t>Soacha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5FA91B"/>
                </a:solidFill>
              </a:rPr>
              <a:t>Parque Ecológico La Poma</a:t>
            </a:r>
            <a:endParaRPr lang="es-CO" sz="1000" dirty="0">
              <a:solidFill>
                <a:srgbClr val="5FA91B"/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5950473" y="4079128"/>
            <a:ext cx="45719" cy="45719"/>
          </a:xfrm>
          <a:prstGeom prst="ellipse">
            <a:avLst/>
          </a:prstGeom>
          <a:solidFill>
            <a:srgbClr val="DB67BD"/>
          </a:solidFill>
          <a:ln>
            <a:solidFill>
              <a:srgbClr val="DB6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Marcador de contenido 2"/>
          <p:cNvSpPr txBox="1">
            <a:spLocks/>
          </p:cNvSpPr>
          <p:nvPr/>
        </p:nvSpPr>
        <p:spPr>
          <a:xfrm>
            <a:off x="9661530" y="485762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err="1" smtClean="0">
                <a:solidFill>
                  <a:srgbClr val="DB67BD"/>
                </a:solidFill>
              </a:rPr>
              <a:t>Nemocón</a:t>
            </a:r>
            <a:endParaRPr lang="es-CO" sz="1600" u="sng" dirty="0" smtClean="0">
              <a:solidFill>
                <a:srgbClr val="DB67BD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srgbClr val="DB67BD"/>
                </a:solidFill>
              </a:rPr>
              <a:t>Fundación Nacederos</a:t>
            </a:r>
            <a:endParaRPr lang="es-CO" sz="1000" dirty="0">
              <a:solidFill>
                <a:srgbClr val="DB67BD"/>
              </a:solidFill>
            </a:endParaRPr>
          </a:p>
        </p:txBody>
      </p:sp>
      <p:pic>
        <p:nvPicPr>
          <p:cNvPr id="1030" name="Picture 6" descr="C:\Users\contabilidad\Downloads\Mapa de bogota-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74">
            <a:off x="5766612" y="4135095"/>
            <a:ext cx="332528" cy="39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40 Conector recto"/>
          <p:cNvCxnSpPr/>
          <p:nvPr/>
        </p:nvCxnSpPr>
        <p:spPr>
          <a:xfrm>
            <a:off x="6178256" y="4292115"/>
            <a:ext cx="30933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arcador de contenido 2"/>
          <p:cNvSpPr txBox="1">
            <a:spLocks/>
          </p:cNvSpPr>
          <p:nvPr/>
        </p:nvSpPr>
        <p:spPr>
          <a:xfrm>
            <a:off x="7480983" y="3950358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sp>
        <p:nvSpPr>
          <p:cNvPr id="43" name="Marcador de contenido 2"/>
          <p:cNvSpPr txBox="1">
            <a:spLocks/>
          </p:cNvSpPr>
          <p:nvPr/>
        </p:nvSpPr>
        <p:spPr>
          <a:xfrm>
            <a:off x="9661532" y="279979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Tinjacá</a:t>
            </a:r>
            <a:endParaRPr lang="es-CO" sz="1600" u="sng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Fundación Nacederos</a:t>
            </a:r>
            <a:endParaRPr lang="es-CO" sz="1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Marcador de contenido 2"/>
          <p:cNvSpPr txBox="1">
            <a:spLocks/>
          </p:cNvSpPr>
          <p:nvPr/>
        </p:nvSpPr>
        <p:spPr>
          <a:xfrm>
            <a:off x="2981908" y="3873238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Bogotá</a:t>
            </a:r>
            <a:endParaRPr lang="es-CO" sz="1400" dirty="0"/>
          </a:p>
        </p:txBody>
      </p:sp>
      <p:sp>
        <p:nvSpPr>
          <p:cNvPr id="52" name="Marcador de contenido 2"/>
          <p:cNvSpPr txBox="1">
            <a:spLocks/>
          </p:cNvSpPr>
          <p:nvPr/>
        </p:nvSpPr>
        <p:spPr>
          <a:xfrm>
            <a:off x="4702637" y="404290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.</a:t>
            </a:r>
            <a:endParaRPr lang="es-CO" sz="1400" dirty="0"/>
          </a:p>
        </p:txBody>
      </p:sp>
      <p:cxnSp>
        <p:nvCxnSpPr>
          <p:cNvPr id="47" name="46 Conector recto"/>
          <p:cNvCxnSpPr/>
          <p:nvPr/>
        </p:nvCxnSpPr>
        <p:spPr>
          <a:xfrm>
            <a:off x="4147718" y="4249582"/>
            <a:ext cx="181135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arcador de contenido 2"/>
          <p:cNvSpPr txBox="1">
            <a:spLocks/>
          </p:cNvSpPr>
          <p:nvPr/>
        </p:nvSpPr>
        <p:spPr>
          <a:xfrm>
            <a:off x="2870425" y="559612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Reserva Forestal Thomas van der </a:t>
            </a:r>
            <a:r>
              <a:rPr lang="es-CO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Hammen</a:t>
            </a: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6187296" y="3769889"/>
            <a:ext cx="45719" cy="4571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45 Elipse"/>
          <p:cNvSpPr/>
          <p:nvPr/>
        </p:nvSpPr>
        <p:spPr>
          <a:xfrm>
            <a:off x="6095239" y="3927498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3" name="32 Conector recto"/>
          <p:cNvCxnSpPr/>
          <p:nvPr/>
        </p:nvCxnSpPr>
        <p:spPr>
          <a:xfrm>
            <a:off x="6393976" y="3815608"/>
            <a:ext cx="2510491" cy="53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Elipse"/>
          <p:cNvSpPr/>
          <p:nvPr/>
        </p:nvSpPr>
        <p:spPr>
          <a:xfrm>
            <a:off x="5876735" y="4167875"/>
            <a:ext cx="45719" cy="45719"/>
          </a:xfrm>
          <a:prstGeom prst="ellipse">
            <a:avLst/>
          </a:prstGeom>
          <a:solidFill>
            <a:srgbClr val="5FA91B"/>
          </a:solidFill>
          <a:ln>
            <a:solidFill>
              <a:srgbClr val="5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35 Elipse"/>
          <p:cNvSpPr/>
          <p:nvPr/>
        </p:nvSpPr>
        <p:spPr>
          <a:xfrm>
            <a:off x="6005324" y="4127504"/>
            <a:ext cx="45719" cy="45719"/>
          </a:xfrm>
          <a:prstGeom prst="ellipse">
            <a:avLst/>
          </a:prstGeom>
          <a:solidFill>
            <a:srgbClr val="52C7DE"/>
          </a:solidFill>
          <a:ln>
            <a:solidFill>
              <a:srgbClr val="52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67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6" grpId="0"/>
      <p:bldP spid="27" grpId="0" animBg="1"/>
      <p:bldP spid="28" grpId="0"/>
      <p:bldP spid="15" grpId="0" animBg="1"/>
      <p:bldP spid="16" grpId="0" animBg="1"/>
      <p:bldP spid="17" grpId="0" animBg="1"/>
      <p:bldP spid="18" grpId="0" animBg="1"/>
      <p:bldP spid="21" grpId="0" animBg="1"/>
      <p:bldP spid="2" grpId="0" animBg="1"/>
      <p:bldP spid="24" grpId="0"/>
      <p:bldP spid="30" grpId="0"/>
      <p:bldP spid="32" grpId="0"/>
      <p:bldP spid="34" grpId="0"/>
      <p:bldP spid="35" grpId="0"/>
      <p:bldP spid="38" grpId="0"/>
      <p:bldP spid="39" grpId="0" animBg="1"/>
      <p:bldP spid="40" grpId="0"/>
      <p:bldP spid="42" grpId="0"/>
      <p:bldP spid="43" grpId="0"/>
      <p:bldP spid="49" grpId="0"/>
      <p:bldP spid="52" grpId="0"/>
      <p:bldP spid="54" grpId="0"/>
      <p:bldP spid="31" grpId="0" animBg="1"/>
      <p:bldP spid="46" grpId="0" animBg="1"/>
      <p:bldP spid="37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 redondeado"/>
          <p:cNvSpPr/>
          <p:nvPr/>
        </p:nvSpPr>
        <p:spPr>
          <a:xfrm>
            <a:off x="4825748" y="6175462"/>
            <a:ext cx="2515071" cy="16010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Hectáreas </a:t>
            </a:r>
          </a:p>
        </p:txBody>
      </p:sp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2731707" y="1726408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Tree"/>
          <p:cNvSpPr>
            <a:spLocks noEditPoints="1" noChangeArrowheads="1"/>
          </p:cNvSpPr>
          <p:nvPr/>
        </p:nvSpPr>
        <p:spPr bwMode="auto">
          <a:xfrm>
            <a:off x="2909033" y="1726408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Tree"/>
          <p:cNvSpPr>
            <a:spLocks noEditPoints="1" noChangeArrowheads="1"/>
          </p:cNvSpPr>
          <p:nvPr/>
        </p:nvSpPr>
        <p:spPr bwMode="auto">
          <a:xfrm>
            <a:off x="3086359" y="1739050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2557771" y="5343804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en restauración  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652771" y="3177982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bajo buen manejo </a:t>
            </a: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7291237" y="5332313"/>
            <a:ext cx="2273085" cy="5257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en conservación </a:t>
            </a: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7208114" y="3272428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certificadas</a:t>
            </a: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2652771" y="4843146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16.054</a:t>
            </a:r>
            <a:endParaRPr lang="es-CO" sz="3600" b="1" u="sng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2709513" y="2704645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288.722</a:t>
            </a:r>
            <a:endParaRPr lang="es-CO" sz="3600" b="1" u="sng" dirty="0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7414609" y="4831654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487.610</a:t>
            </a:r>
            <a:endParaRPr lang="es-CO" sz="3600" b="1" u="sng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7288670" y="2798655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188.679</a:t>
            </a:r>
            <a:endParaRPr lang="es-CO" sz="3600" b="1" u="sng" dirty="0"/>
          </a:p>
        </p:txBody>
      </p:sp>
      <p:sp>
        <p:nvSpPr>
          <p:cNvPr id="24" name="Elipse 4"/>
          <p:cNvSpPr/>
          <p:nvPr/>
        </p:nvSpPr>
        <p:spPr>
          <a:xfrm>
            <a:off x="4835440" y="3127544"/>
            <a:ext cx="2502568" cy="2422358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ector recto 9"/>
          <p:cNvCxnSpPr>
            <a:stCxn id="24" idx="7"/>
          </p:cNvCxnSpPr>
          <p:nvPr/>
        </p:nvCxnSpPr>
        <p:spPr>
          <a:xfrm flipV="1">
            <a:off x="6971515" y="3358688"/>
            <a:ext cx="205659" cy="1236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14"/>
          <p:cNvCxnSpPr/>
          <p:nvPr/>
        </p:nvCxnSpPr>
        <p:spPr>
          <a:xfrm>
            <a:off x="7164356" y="4993377"/>
            <a:ext cx="176463" cy="8228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17"/>
          <p:cNvCxnSpPr/>
          <p:nvPr/>
        </p:nvCxnSpPr>
        <p:spPr>
          <a:xfrm flipH="1" flipV="1">
            <a:off x="4975125" y="3358688"/>
            <a:ext cx="194176" cy="1236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1"/>
          <p:cNvCxnSpPr/>
          <p:nvPr/>
        </p:nvCxnSpPr>
        <p:spPr>
          <a:xfrm flipH="1">
            <a:off x="4825748" y="4969245"/>
            <a:ext cx="176466" cy="1305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4957334" y="3700727"/>
            <a:ext cx="2301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/>
              <a:t>Hectáreas</a:t>
            </a:r>
          </a:p>
        </p:txBody>
      </p:sp>
      <p:pic>
        <p:nvPicPr>
          <p:cNvPr id="30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493213" y="4307398"/>
            <a:ext cx="376210" cy="542639"/>
          </a:xfrm>
          <a:prstGeom prst="rect">
            <a:avLst/>
          </a:prstGeom>
        </p:spPr>
      </p:pic>
      <p:pic>
        <p:nvPicPr>
          <p:cNvPr id="31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898619" y="4324633"/>
            <a:ext cx="376210" cy="542639"/>
          </a:xfrm>
          <a:prstGeom prst="rect">
            <a:avLst/>
          </a:prstGeom>
        </p:spPr>
      </p:pic>
      <p:pic>
        <p:nvPicPr>
          <p:cNvPr id="32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6289639" y="4324633"/>
            <a:ext cx="376210" cy="542639"/>
          </a:xfrm>
          <a:prstGeom prst="rect">
            <a:avLst/>
          </a:prstGeom>
        </p:spPr>
      </p:pic>
      <p:pic>
        <p:nvPicPr>
          <p:cNvPr id="34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696744" y="4826745"/>
            <a:ext cx="376210" cy="542639"/>
          </a:xfrm>
          <a:prstGeom prst="rect">
            <a:avLst/>
          </a:prstGeom>
        </p:spPr>
      </p:pic>
      <p:pic>
        <p:nvPicPr>
          <p:cNvPr id="35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6087764" y="4826745"/>
            <a:ext cx="376210" cy="542639"/>
          </a:xfrm>
          <a:prstGeom prst="rect">
            <a:avLst/>
          </a:prstGeom>
        </p:spPr>
      </p:pic>
      <p:pic>
        <p:nvPicPr>
          <p:cNvPr id="36" name="Imagen 4"/>
          <p:cNvPicPr>
            <a:picLocks noChangeAspect="1"/>
          </p:cNvPicPr>
          <p:nvPr/>
        </p:nvPicPr>
        <p:blipFill rotWithShape="1">
          <a:blip r:embed="rId4"/>
          <a:srcRect l="36562" t="76852" r="59167" b="15185"/>
          <a:stretch/>
        </p:blipFill>
        <p:spPr>
          <a:xfrm>
            <a:off x="2132742" y="2932298"/>
            <a:ext cx="776291" cy="814160"/>
          </a:xfrm>
          <a:prstGeom prst="rect">
            <a:avLst/>
          </a:prstGeom>
        </p:spPr>
      </p:pic>
      <p:pic>
        <p:nvPicPr>
          <p:cNvPr id="37" name="Imagen 1"/>
          <p:cNvPicPr>
            <a:picLocks noChangeAspect="1"/>
          </p:cNvPicPr>
          <p:nvPr/>
        </p:nvPicPr>
        <p:blipFill rotWithShape="1">
          <a:blip r:embed="rId5"/>
          <a:srcRect l="24375" t="55000" r="65798" b="28889"/>
          <a:stretch/>
        </p:blipFill>
        <p:spPr>
          <a:xfrm>
            <a:off x="9161552" y="2905727"/>
            <a:ext cx="805539" cy="742866"/>
          </a:xfrm>
          <a:prstGeom prst="rect">
            <a:avLst/>
          </a:prstGeom>
        </p:spPr>
      </p:pic>
      <p:pic>
        <p:nvPicPr>
          <p:cNvPr id="38" name="Imagen 9"/>
          <p:cNvPicPr>
            <a:picLocks noChangeAspect="1"/>
          </p:cNvPicPr>
          <p:nvPr/>
        </p:nvPicPr>
        <p:blipFill rotWithShape="1">
          <a:blip r:embed="rId6"/>
          <a:srcRect l="58986" t="45049" r="37105" b="44971"/>
          <a:stretch/>
        </p:blipFill>
        <p:spPr>
          <a:xfrm>
            <a:off x="1996503" y="4850037"/>
            <a:ext cx="708118" cy="1017074"/>
          </a:xfrm>
          <a:prstGeom prst="rect">
            <a:avLst/>
          </a:prstGeom>
        </p:spPr>
      </p:pic>
      <p:pic>
        <p:nvPicPr>
          <p:cNvPr id="40" name="Imagen 12"/>
          <p:cNvPicPr>
            <a:picLocks noChangeAspect="1"/>
          </p:cNvPicPr>
          <p:nvPr/>
        </p:nvPicPr>
        <p:blipFill rotWithShape="1">
          <a:blip r:embed="rId7"/>
          <a:srcRect l="42456" t="55965" r="52105" b="35926"/>
          <a:stretch/>
        </p:blipFill>
        <p:spPr>
          <a:xfrm>
            <a:off x="9481199" y="4826745"/>
            <a:ext cx="994611" cy="83418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74132" y="6350603"/>
            <a:ext cx="379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En los últimos 4 años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895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 animBg="1"/>
      <p:bldP spid="12" grpId="0" animBg="1"/>
      <p:bldP spid="13" grpId="0" animBg="1"/>
      <p:bldP spid="14" grpId="0" animBg="1"/>
      <p:bldP spid="17" grpId="0"/>
      <p:bldP spid="19" grpId="0"/>
      <p:bldP spid="21" grpId="0"/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7899994" y="6015983"/>
            <a:ext cx="4294486" cy="1684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Reservas biológicas</a:t>
            </a:r>
          </a:p>
        </p:txBody>
      </p:sp>
      <p:pic>
        <p:nvPicPr>
          <p:cNvPr id="9218" name="Picture 2" descr="Resultado de imagen para planta ico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62" y="1831542"/>
            <a:ext cx="511340" cy="4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049758" y="6263253"/>
            <a:ext cx="4076105" cy="975932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es-CO" sz="2400" dirty="0" smtClean="0"/>
              <a:t>De </a:t>
            </a:r>
            <a:r>
              <a:rPr lang="es-CO" sz="4800" b="1" dirty="0" smtClean="0"/>
              <a:t>2</a:t>
            </a:r>
            <a:r>
              <a:rPr lang="es-CO" sz="2400" dirty="0" smtClean="0"/>
              <a:t> a </a:t>
            </a:r>
            <a:r>
              <a:rPr lang="es-CO" sz="4800" b="1" dirty="0" smtClean="0"/>
              <a:t>6 </a:t>
            </a:r>
            <a:r>
              <a:rPr lang="es-CO" sz="2400" dirty="0"/>
              <a:t>Reservas Biológicas </a:t>
            </a:r>
            <a:endParaRPr lang="es-CO" sz="2400" b="1" dirty="0" smtClean="0"/>
          </a:p>
          <a:p>
            <a:pPr marL="0" indent="0">
              <a:buNone/>
            </a:pPr>
            <a:endParaRPr lang="es-CO" sz="3200" dirty="0"/>
          </a:p>
        </p:txBody>
      </p:sp>
      <p:pic>
        <p:nvPicPr>
          <p:cNvPr id="1027" name="Picture 3" descr="C:\Users\contabilidad\OneDrive - Fundacion Natura Colombia\ANALISTA CONTABLE\Septiembre\Tortugillo. Reserva Estación Septiembre. Fundación Natura.   Municipio Bahía Solano, departamento Chocó.Fotografía tomada por Javier Garc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6" y="5276260"/>
            <a:ext cx="1525430" cy="1391834"/>
          </a:xfrm>
          <a:prstGeom prst="ellipse">
            <a:avLst/>
          </a:prstGeom>
          <a:ln w="12700" cap="rnd">
            <a:solidFill>
              <a:srgbClr val="FC1CB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7645512" y="1807499"/>
            <a:ext cx="3080657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600" dirty="0" err="1" smtClean="0"/>
              <a:t>Cachalú</a:t>
            </a:r>
            <a:endParaRPr lang="es-CO" sz="1400" dirty="0" smtClean="0"/>
          </a:p>
          <a:p>
            <a:pPr marL="0" indent="0">
              <a:buNone/>
            </a:pPr>
            <a:endParaRPr lang="es-CO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9531230" y="3355325"/>
            <a:ext cx="2929973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 smtClean="0"/>
              <a:t>Reserva Biológica</a:t>
            </a:r>
          </a:p>
          <a:p>
            <a:pPr marL="0" indent="0" algn="ctr">
              <a:buNone/>
            </a:pPr>
            <a:r>
              <a:rPr lang="es-CO" sz="1600" dirty="0" smtClean="0"/>
              <a:t> Encenillo</a:t>
            </a:r>
            <a:endParaRPr lang="es-CO" sz="1400" dirty="0" smtClean="0"/>
          </a:p>
          <a:p>
            <a:pPr marL="0" indent="0">
              <a:buNone/>
            </a:pPr>
            <a:endParaRPr lang="es-CO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47166" y="4663541"/>
            <a:ext cx="2076049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Estación </a:t>
            </a:r>
          </a:p>
          <a:p>
            <a:pPr marL="0" indent="0" algn="ctr">
              <a:buNone/>
            </a:pPr>
            <a:r>
              <a:rPr lang="es-CO" sz="1400" dirty="0" smtClean="0"/>
              <a:t>Septiembre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163967" y="2518950"/>
            <a:ext cx="1842448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smtClean="0"/>
              <a:t>El Silencio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1979847" y="4663541"/>
            <a:ext cx="2186946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err="1" smtClean="0"/>
              <a:t>Juná</a:t>
            </a:r>
            <a:endParaRPr lang="es-CO" sz="1400" dirty="0" smtClean="0"/>
          </a:p>
          <a:p>
            <a:pPr marL="0" indent="0">
              <a:buNone/>
            </a:pPr>
            <a:endParaRPr lang="es-CO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contabilidad\OneDrive - Fundacion Natura Colombia\ANALISTA CONTABLE\Cachalú\Reserva Biológica Cachalú. Fundación Natura. Municipio Encino y Charalá, departamento Santander. Tomada por Lucy Hernánde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41" y="2381235"/>
            <a:ext cx="1509197" cy="1356271"/>
          </a:xfrm>
          <a:prstGeom prst="ellipse">
            <a:avLst/>
          </a:prstGeom>
          <a:ln w="12700" cap="rnd">
            <a:solidFill>
              <a:srgbClr val="F2721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blob:https://web.whatsapp.com/3ec43921-11e0-40b1-bc30-ef621455ed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AutoShape 8" descr="blob:https://web.whatsapp.com/3ec43921-11e0-40b1-bc30-ef621455edf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3" name="Picture 9" descr="C:\Users\contabilidad\OneDrive - Fundacion Natura Colombia\ANALISTA CONTABLE\El Silencio\Reserva Biológica El Silencio. Fundación Natura. Municipio El Retiro, Departamento Antioquia. Tomada por Lucy Hernánde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0" y="3156908"/>
            <a:ext cx="1463962" cy="1297969"/>
          </a:xfrm>
          <a:prstGeom prst="ellipse">
            <a:avLst/>
          </a:prstGeom>
          <a:ln w="12700" cap="rnd">
            <a:solidFill>
              <a:srgbClr val="5FA91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9" t="26736" r="20874" b="32687"/>
          <a:stretch/>
        </p:blipFill>
        <p:spPr bwMode="auto">
          <a:xfrm>
            <a:off x="2318722" y="5286011"/>
            <a:ext cx="1509196" cy="1372333"/>
          </a:xfrm>
          <a:prstGeom prst="ellipse">
            <a:avLst/>
          </a:prstGeom>
          <a:ln w="12700" cap="rnd">
            <a:solidFill>
              <a:srgbClr val="FE44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 descr="C:\Users\contabilidad\OneDrive - Fundacion Natura Colombia\ANALISTA CONTABLE\Encenillo\Sendero Las Orquídeas en Reserva Biológica Encenillo. Fundación Natura. Municipio Guasca, departamento Cundinamarca. Tomada por Tatiana Mes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18" y="3906758"/>
            <a:ext cx="1509196" cy="1369502"/>
          </a:xfrm>
          <a:prstGeom prst="ellipse">
            <a:avLst/>
          </a:prstGeom>
          <a:ln w="12700" cap="rnd">
            <a:solidFill>
              <a:srgbClr val="52C7D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contabilidad\Downloads\305570-P7ZV7S-742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68" y="1687644"/>
            <a:ext cx="3586115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contabilidad\Downloads\Santander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0" y="3064669"/>
            <a:ext cx="671668" cy="10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contabilidad\Downloads\Antioquia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58" y="2635318"/>
            <a:ext cx="1095713" cy="16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3073320" y="2827317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Antioquia</a:t>
            </a:r>
            <a:endParaRPr lang="es-CO" sz="1400" dirty="0"/>
          </a:p>
        </p:txBody>
      </p:sp>
      <p:cxnSp>
        <p:nvCxnSpPr>
          <p:cNvPr id="31" name="30 Conector recto"/>
          <p:cNvCxnSpPr/>
          <p:nvPr/>
        </p:nvCxnSpPr>
        <p:spPr>
          <a:xfrm flipV="1">
            <a:off x="6242360" y="3495316"/>
            <a:ext cx="1657634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contenido 2"/>
          <p:cNvSpPr txBox="1">
            <a:spLocks/>
          </p:cNvSpPr>
          <p:nvPr/>
        </p:nvSpPr>
        <p:spPr>
          <a:xfrm>
            <a:off x="6291424" y="314722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pic>
        <p:nvPicPr>
          <p:cNvPr id="36" name="Picture 3" descr="C:\Users\contabilidad\Downloads\Cundinamarca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9247F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32" y="3733292"/>
            <a:ext cx="595221" cy="8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contabilidad\Downloads\305570-P7ZV7S-742-05.png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72" y="2985218"/>
            <a:ext cx="1002699" cy="14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Elipse"/>
          <p:cNvSpPr/>
          <p:nvPr/>
        </p:nvSpPr>
        <p:spPr>
          <a:xfrm>
            <a:off x="6005931" y="4150363"/>
            <a:ext cx="45719" cy="45719"/>
          </a:xfrm>
          <a:prstGeom prst="ellipse">
            <a:avLst/>
          </a:prstGeom>
          <a:solidFill>
            <a:srgbClr val="52C7DE"/>
          </a:solidFill>
          <a:ln>
            <a:solidFill>
              <a:srgbClr val="52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8" name="37 Conector recto"/>
          <p:cNvCxnSpPr/>
          <p:nvPr/>
        </p:nvCxnSpPr>
        <p:spPr>
          <a:xfrm>
            <a:off x="6145006" y="4208990"/>
            <a:ext cx="30933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2"/>
          <p:cNvSpPr txBox="1">
            <a:spLocks/>
          </p:cNvSpPr>
          <p:nvPr/>
        </p:nvSpPr>
        <p:spPr>
          <a:xfrm>
            <a:off x="7447733" y="386723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cxnSp>
        <p:nvCxnSpPr>
          <p:cNvPr id="28" name="27 Conector recto"/>
          <p:cNvCxnSpPr/>
          <p:nvPr/>
        </p:nvCxnSpPr>
        <p:spPr>
          <a:xfrm flipV="1">
            <a:off x="4295704" y="3183891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Elipse"/>
          <p:cNvSpPr/>
          <p:nvPr/>
        </p:nvSpPr>
        <p:spPr>
          <a:xfrm>
            <a:off x="5440048" y="3632649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40 Elipse"/>
          <p:cNvSpPr/>
          <p:nvPr/>
        </p:nvSpPr>
        <p:spPr>
          <a:xfrm>
            <a:off x="5490577" y="3678368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Marcador de contenido 2"/>
          <p:cNvSpPr txBox="1">
            <a:spLocks/>
          </p:cNvSpPr>
          <p:nvPr/>
        </p:nvSpPr>
        <p:spPr>
          <a:xfrm>
            <a:off x="1664621" y="2587191"/>
            <a:ext cx="2815647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smtClean="0"/>
              <a:t>La Ceja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contabilidad\Downloads\WhatsApp Image 2019-08-21 at 12.17.38 PM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21" y="3192037"/>
            <a:ext cx="1509197" cy="1350391"/>
          </a:xfrm>
          <a:prstGeom prst="ellipse">
            <a:avLst/>
          </a:prstGeom>
          <a:ln w="127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Elipse"/>
          <p:cNvSpPr/>
          <p:nvPr/>
        </p:nvSpPr>
        <p:spPr>
          <a:xfrm>
            <a:off x="5004363" y="3564731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44 Elipse"/>
          <p:cNvSpPr/>
          <p:nvPr/>
        </p:nvSpPr>
        <p:spPr>
          <a:xfrm>
            <a:off x="5030975" y="3593254"/>
            <a:ext cx="45719" cy="45719"/>
          </a:xfrm>
          <a:prstGeom prst="ellipse">
            <a:avLst/>
          </a:prstGeom>
          <a:solidFill>
            <a:srgbClr val="FE4444"/>
          </a:solidFill>
          <a:ln>
            <a:solidFill>
              <a:srgbClr val="FE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Marcador de contenido 2"/>
          <p:cNvSpPr txBox="1">
            <a:spLocks/>
          </p:cNvSpPr>
          <p:nvPr/>
        </p:nvSpPr>
        <p:spPr>
          <a:xfrm>
            <a:off x="10726169" y="5882068"/>
            <a:ext cx="2692590" cy="975932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endParaRPr lang="es-CO" sz="6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CO" sz="3200" dirty="0"/>
          </a:p>
        </p:txBody>
      </p:sp>
      <p:cxnSp>
        <p:nvCxnSpPr>
          <p:cNvPr id="52" name="51 Conector recto"/>
          <p:cNvCxnSpPr/>
          <p:nvPr/>
        </p:nvCxnSpPr>
        <p:spPr>
          <a:xfrm flipV="1">
            <a:off x="4295704" y="4008685"/>
            <a:ext cx="875617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arcador de contenido 2"/>
          <p:cNvSpPr txBox="1">
            <a:spLocks/>
          </p:cNvSpPr>
          <p:nvPr/>
        </p:nvSpPr>
        <p:spPr>
          <a:xfrm>
            <a:off x="3193259" y="366125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Chocó</a:t>
            </a:r>
            <a:endParaRPr lang="es-CO" sz="1400" dirty="0"/>
          </a:p>
        </p:txBody>
      </p:sp>
      <p:sp>
        <p:nvSpPr>
          <p:cNvPr id="26" name="25 Elipse"/>
          <p:cNvSpPr/>
          <p:nvPr/>
        </p:nvSpPr>
        <p:spPr>
          <a:xfrm>
            <a:off x="6187296" y="3769889"/>
            <a:ext cx="45719" cy="4571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1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17" grpId="0"/>
      <p:bldP spid="19" grpId="0"/>
      <p:bldP spid="20" grpId="0"/>
      <p:bldP spid="21" grpId="0"/>
      <p:bldP spid="29" grpId="0"/>
      <p:bldP spid="32" grpId="0"/>
      <p:bldP spid="37" grpId="0" animBg="1"/>
      <p:bldP spid="39" grpId="0"/>
      <p:bldP spid="33" grpId="0" animBg="1"/>
      <p:bldP spid="41" grpId="0" animBg="1"/>
      <p:bldP spid="42" grpId="0"/>
      <p:bldP spid="44" grpId="0" animBg="1"/>
      <p:bldP spid="45" grpId="0" animBg="1"/>
      <p:bldP spid="5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Centros de Investigación  </a:t>
            </a:r>
          </a:p>
        </p:txBody>
      </p:sp>
      <p:pic>
        <p:nvPicPr>
          <p:cNvPr id="10248" name="Picture 8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19" y="1653133"/>
            <a:ext cx="929038" cy="6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626180" y="2677985"/>
            <a:ext cx="370541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b="1" dirty="0" smtClean="0"/>
              <a:t>Centro de investigación en Bosque Seco tropical - </a:t>
            </a:r>
            <a:r>
              <a:rPr lang="es-CO" sz="1800" b="1" dirty="0" err="1" smtClean="0"/>
              <a:t>Attalea</a:t>
            </a:r>
            <a:endParaRPr lang="es-CO" sz="1800" b="1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345067" y="2423763"/>
            <a:ext cx="3992862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b="1" dirty="0" smtClean="0"/>
              <a:t>Centro de investigación y fomento en domesticación, propagación y </a:t>
            </a:r>
            <a:r>
              <a:rPr lang="es-CO" sz="1800" b="1" dirty="0" err="1" smtClean="0"/>
              <a:t>viverismo</a:t>
            </a:r>
            <a:r>
              <a:rPr lang="es-CO" sz="1800" b="1" dirty="0" smtClean="0"/>
              <a:t> de planta nativas de Alta Montaña - Elsa Matilde Escobar Ángel</a:t>
            </a:r>
            <a:endParaRPr lang="es-CO" sz="1800" b="1" dirty="0"/>
          </a:p>
        </p:txBody>
      </p:sp>
      <p:pic>
        <p:nvPicPr>
          <p:cNvPr id="2051" name="Picture 3" descr="C:\Users\contabilidad\Downloads\IMG_20180414_10262498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85" y="3605653"/>
            <a:ext cx="3527515" cy="26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1058917" y="2586879"/>
            <a:ext cx="303439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800" b="1" dirty="0" smtClean="0">
                <a:solidFill>
                  <a:schemeClr val="accent6">
                    <a:lumMod val="50000"/>
                  </a:schemeClr>
                </a:solidFill>
              </a:rPr>
              <a:t>1.</a:t>
            </a:r>
            <a:endParaRPr lang="es-C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697716" y="2376465"/>
            <a:ext cx="303439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8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s-CO" sz="4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s-C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C:\Users\contabilidad\Downloads\Vivero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3631049"/>
            <a:ext cx="3966517" cy="26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1365074" y="6382994"/>
            <a:ext cx="3966517" cy="770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1365074" y="6472651"/>
            <a:ext cx="3966517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b="1" dirty="0" smtClean="0"/>
              <a:t>Municipio El Agrado, Huila</a:t>
            </a:r>
            <a:endParaRPr lang="es-CO" sz="16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7449080" y="6382993"/>
            <a:ext cx="3966517" cy="770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7443967" y="6472650"/>
            <a:ext cx="3966517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b="1" dirty="0" smtClean="0"/>
              <a:t>Municipio de Guasca, Cundinamarca</a:t>
            </a:r>
            <a:endParaRPr lang="es-CO" sz="1600" b="1" dirty="0"/>
          </a:p>
        </p:txBody>
      </p:sp>
      <p:sp>
        <p:nvSpPr>
          <p:cNvPr id="2" name="Rectángulo 1"/>
          <p:cNvSpPr/>
          <p:nvPr/>
        </p:nvSpPr>
        <p:spPr>
          <a:xfrm>
            <a:off x="5558174" y="4452422"/>
            <a:ext cx="1580754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</a:rPr>
              <a:t>+</a:t>
            </a: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O" sz="4400" b="1" dirty="0" smtClean="0"/>
              <a:t>12</a:t>
            </a:r>
          </a:p>
          <a:p>
            <a:pPr algn="ctr"/>
            <a:r>
              <a:rPr lang="es-CO" b="1" dirty="0" smtClean="0"/>
              <a:t>         Viveros   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470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 animBg="1"/>
      <p:bldP spid="15" grpId="0"/>
      <p:bldP spid="16" grpId="0" animBg="1"/>
      <p:bldP spid="13" grpId="0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471</Words>
  <Application>Microsoft Office PowerPoint</Application>
  <PresentationFormat>Personalizado</PresentationFormat>
  <Paragraphs>226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Portatil</dc:creator>
  <cp:lastModifiedBy>contabilidad</cp:lastModifiedBy>
  <cp:revision>153</cp:revision>
  <dcterms:created xsi:type="dcterms:W3CDTF">2018-06-22T15:48:26Z</dcterms:created>
  <dcterms:modified xsi:type="dcterms:W3CDTF">2019-08-22T22:14:06Z</dcterms:modified>
</cp:coreProperties>
</file>